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Roboto"/>
      <p:regular r:id="rId22"/>
      <p:bold r:id="rId23"/>
      <p:italic r:id="rId24"/>
      <p:boldItalic r:id="rId25"/>
    </p:embeddedFont>
    <p:embeddedFont>
      <p:font typeface="Montserrat"/>
      <p:regular r:id="rId26"/>
      <p:bold r:id="rId27"/>
      <p:italic r:id="rId28"/>
      <p:boldItalic r:id="rId29"/>
    </p:embeddedFont>
    <p:embeddedFont>
      <p:font typeface="Lato"/>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oboto-regular.fntdata"/><Relationship Id="rId21" Type="http://schemas.openxmlformats.org/officeDocument/2006/relationships/slide" Target="slides/slide16.xml"/><Relationship Id="rId24" Type="http://schemas.openxmlformats.org/officeDocument/2006/relationships/font" Target="fonts/Roboto-italic.fntdata"/><Relationship Id="rId23" Type="http://schemas.openxmlformats.org/officeDocument/2006/relationships/font" Target="fonts/Robo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regular.fntdata"/><Relationship Id="rId25" Type="http://schemas.openxmlformats.org/officeDocument/2006/relationships/font" Target="fonts/Roboto-boldItalic.fntdata"/><Relationship Id="rId28" Type="http://schemas.openxmlformats.org/officeDocument/2006/relationships/font" Target="fonts/Montserrat-italic.fntdata"/><Relationship Id="rId27" Type="http://schemas.openxmlformats.org/officeDocument/2006/relationships/font" Target="fonts/Montserrat-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bold.fntdata"/><Relationship Id="rId30" Type="http://schemas.openxmlformats.org/officeDocument/2006/relationships/font" Target="fonts/Lato-regular.fntdata"/><Relationship Id="rId11" Type="http://schemas.openxmlformats.org/officeDocument/2006/relationships/slide" Target="slides/slide6.xml"/><Relationship Id="rId33" Type="http://schemas.openxmlformats.org/officeDocument/2006/relationships/font" Target="fonts/Lato-boldItalic.fntdata"/><Relationship Id="rId10" Type="http://schemas.openxmlformats.org/officeDocument/2006/relationships/slide" Target="slides/slide5.xml"/><Relationship Id="rId32" Type="http://schemas.openxmlformats.org/officeDocument/2006/relationships/font" Target="fonts/Lato-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746589e87d_0_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746589e87d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746589e87d_0_1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746589e87d_0_1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g772d2a48d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772d2a48d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g8029c467f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8029c467f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84ffff8ea2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84ffff8ea2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g772d2a48d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772d2a48d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lt1"/>
              </a:buClr>
              <a:buSzPts val="1300"/>
              <a:buFont typeface="Lato"/>
              <a:buChar char="●"/>
            </a:pPr>
            <a:r>
              <a:rPr lang="en" sz="1500">
                <a:solidFill>
                  <a:schemeClr val="lt2"/>
                </a:solidFill>
              </a:rPr>
              <a:t>Puerto Rico entre </a:t>
            </a:r>
            <a:r>
              <a:rPr i="1" lang="en" sz="1500">
                <a:solidFill>
                  <a:schemeClr val="lt2"/>
                </a:solidFill>
              </a:rPr>
              <a:t>top 10 </a:t>
            </a:r>
            <a:r>
              <a:rPr lang="en" sz="1500">
                <a:solidFill>
                  <a:schemeClr val="lt2"/>
                </a:solidFill>
              </a:rPr>
              <a:t>países más propensos a ataques cibernéticos</a:t>
            </a:r>
            <a:endParaRPr sz="1500">
              <a:solidFill>
                <a:schemeClr val="lt2"/>
              </a:solidFill>
            </a:endParaRPr>
          </a:p>
          <a:p>
            <a:pPr indent="-323850" lvl="0" marL="457200" rtl="0" algn="l">
              <a:lnSpc>
                <a:spcPct val="115000"/>
              </a:lnSpc>
              <a:spcBef>
                <a:spcPts val="0"/>
              </a:spcBef>
              <a:spcAft>
                <a:spcPts val="0"/>
              </a:spcAft>
              <a:buClr>
                <a:schemeClr val="lt2"/>
              </a:buClr>
              <a:buSzPts val="1500"/>
              <a:buFont typeface="Arial"/>
              <a:buChar char="●"/>
            </a:pPr>
            <a:r>
              <a:rPr lang="en" sz="1500">
                <a:solidFill>
                  <a:schemeClr val="lt2"/>
                </a:solidFill>
              </a:rPr>
              <a:t>Todos estamos a riesgo</a:t>
            </a:r>
            <a:endParaRPr sz="1500">
              <a:solidFill>
                <a:schemeClr val="lt2"/>
              </a:solidFill>
            </a:endParaRPr>
          </a:p>
          <a:p>
            <a:pPr indent="-323850" lvl="0" marL="457200" rtl="0" algn="l">
              <a:lnSpc>
                <a:spcPct val="115000"/>
              </a:lnSpc>
              <a:spcBef>
                <a:spcPts val="0"/>
              </a:spcBef>
              <a:spcAft>
                <a:spcPts val="0"/>
              </a:spcAft>
              <a:buClr>
                <a:schemeClr val="lt2"/>
              </a:buClr>
              <a:buSzPts val="1500"/>
              <a:buFont typeface="Arial"/>
              <a:buChar char="●"/>
            </a:pPr>
            <a:r>
              <a:rPr lang="en" sz="1500">
                <a:solidFill>
                  <a:schemeClr val="lt2"/>
                </a:solidFill>
              </a:rPr>
              <a:t>¿Cómo combat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779484113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779484113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g779484113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779484113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3" name="Shape 193"/>
        <p:cNvGrpSpPr/>
        <p:nvPr/>
      </p:nvGrpSpPr>
      <p:grpSpPr>
        <a:xfrm>
          <a:off x="0" y="0"/>
          <a:ext cx="0" cy="0"/>
          <a:chOff x="0" y="0"/>
          <a:chExt cx="0" cy="0"/>
        </a:xfrm>
      </p:grpSpPr>
      <p:sp>
        <p:nvSpPr>
          <p:cNvPr id="194" name="Google Shape;194;g772d2a48d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772d2a48d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84ffff8ea2_2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84ffff8ea2_2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746589e87d_0_1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746589e87d_0_1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g746589e87d_0_16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746589e87d_0_16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g746589e87d_0_1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746589e87d_0_1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g84ffff8ea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84ffff8ea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84ffff8ea2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84ffff8ea2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hyperlink" Target="http://www.youtube.com/watch?v=DeTrHbsk7jk" TargetMode="Externa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hyperlink" Target="https://www.youtube.com/watch?v=NPE7i8wuupk" TargetMode="External"/><Relationship Id="rId4" Type="http://schemas.openxmlformats.org/officeDocument/2006/relationships/hyperlink" Target="https://www.youtube.com/watch?v=YLyBpEbaBx8" TargetMode="External"/><Relationship Id="rId5" Type="http://schemas.openxmlformats.org/officeDocument/2006/relationships/hyperlink" Target="https://www.youtube.com/watch?v=DeTrHbsk7jk"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2.jpg"/><Relationship Id="rId4" Type="http://schemas.openxmlformats.org/officeDocument/2006/relationships/hyperlink" Target="https://unsplash.com/@nahelabdlhadi?utm_source=unsplash&amp;utm_medium=referral&amp;utm_content=creditCopyText" TargetMode="External"/><Relationship Id="rId5" Type="http://schemas.openxmlformats.org/officeDocument/2006/relationships/hyperlink" Target="https://unsplash.com/s/photos/hacker?utm_source=unsplash&amp;utm_medium=referral&amp;utm_content=creditCopyText" TargetMode="External"/></Relationships>
</file>

<file path=ppt/slides/_rels/slide8.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8.png"/><Relationship Id="rId13" Type="http://schemas.openxmlformats.org/officeDocument/2006/relationships/image" Target="../media/image17.png"/><Relationship Id="rId12" Type="http://schemas.openxmlformats.org/officeDocument/2006/relationships/hyperlink" Target="https://www.google.com/search?q=not+secure+wifi+logo&amp;rlz=1C1CHBF_enPR819PR819&amp;source=lnms&amp;tbm=isch&amp;sa=X&amp;ved=2ahUKEwilx6_uqKrpAhXEmeAKHQ_RAm0Q_AUoAXoECA0QAw&amp;biw=1366&amp;bih=657#imgrc=xGkOrqc2c-MfEM" TargetMode="External"/><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s://unsplash.com/photos/dk4en2rFOIE" TargetMode="External"/><Relationship Id="rId4" Type="http://schemas.openxmlformats.org/officeDocument/2006/relationships/image" Target="../media/image21.jpg"/><Relationship Id="rId9" Type="http://schemas.openxmlformats.org/officeDocument/2006/relationships/hyperlink" Target="https://www.google.com/search?q=stop+tracking+facebook&amp;tbm=isch&amp;ved=2ahUKEwiok5bnp6rpAhU0ZTABHYfzAh8Q2-cCegQIABAA&amp;oq=stop+tracking+facebook&amp;gs_lcp=CgNpbWcQAzoECAAQQzoCCAA6BggAEAUQHjoGCAAQCBAeOgQIABAYOgQIABAeUK-jAViKzgFgn9ABaAFwAHgAgAGNA4gBzSSSAQgwLjUuMTEuM5gBAKABAaoBC2d3cy13aXotaW1n&amp;sclient=img&amp;ei=qHu4XqifNbTKwbkPh-eL-AE&amp;bih=657&amp;biw=1366&amp;rlz=1C1CHBF_enPR819PR819#imgrc=i0yYx9ctUtCXdM" TargetMode="External"/><Relationship Id="rId5" Type="http://schemas.openxmlformats.org/officeDocument/2006/relationships/hyperlink" Target="https://www.google.com/search?q=antivirus&amp;rlz=1C1CHBF_enPR819PR819&amp;source=lnms&amp;tbm=isch&amp;sa=X&amp;ved=2ahUKEwiOh-mM76fpAhUId98KHbNsB2kQ_AUoAXoECBMQAw&amp;biw=1366&amp;bih=608#imgrc=7slVpiiG6ch7IM" TargetMode="External"/><Relationship Id="rId6" Type="http://schemas.openxmlformats.org/officeDocument/2006/relationships/image" Target="../media/image7.png"/><Relationship Id="rId7" Type="http://schemas.openxmlformats.org/officeDocument/2006/relationships/hyperlink" Target="https://www.google.com/search?q=Not+real+name&amp;tbm=isch&amp;ved=2ahUKEwjRvbC2p6rpAhXVVjABHVj_AwcQ2-cCegQIABAA&amp;oq=Not+real+name&amp;gs_lcp=CgNpbWcQAzICCAAyBggAEAUQHjIGCAAQCBAeMgYIABAIEB4yBggAEAgQHjIGCAAQCBAeMgYIABAIEB4yBggAEAgQHjIECAAQGDIECAAQGDoECAAQQzoFCAAQgwFQrQdYo0lg1UpoAXAAeAWAAeEDiAGSKJIBCjAuNS4xMS4yLjKYAQCgAQGqAQtnd3Mtd2l6LWltZ7ABAA&amp;sclient=img&amp;ei=Qnu4XtGUIdWtwbkP2P6POA&amp;bih=657&amp;biw=1366&amp;rlz=1C1CHBF_enPR819PR819#imgrc=9z7O-S1WAyYWtM" TargetMode="External"/><Relationship Id="rId8"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hyperlink" Target="http://www.youtube.com/watch?v=-KEQTFtVXa4" TargetMode="Externa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s://pr.norton.com/products?nortoncountry=pr&amp;om_sem_cid=hho_sem_sy:pr:ggl:en:b:br:kw0000004480:418687883232:c:google:8086089292:84244247475:kwd-18258150766&amp;nortoncountry=PR&amp;pgrid=84244247475&amp;ptaid=kwd-18258150766" TargetMode="External"/><Relationship Id="rId4" Type="http://schemas.openxmlformats.org/officeDocument/2006/relationships/image" Target="../media/image4.png"/><Relationship Id="rId9" Type="http://schemas.openxmlformats.org/officeDocument/2006/relationships/hyperlink" Target="https://images.app.goo.gl/tsMv6JjLDpwpyBk4A" TargetMode="External"/><Relationship Id="rId5" Type="http://schemas.openxmlformats.org/officeDocument/2006/relationships/hyperlink" Target="https://images.app.goo.gl/neQqSmYtFUnMuV5p6" TargetMode="External"/><Relationship Id="rId6" Type="http://schemas.openxmlformats.org/officeDocument/2006/relationships/image" Target="../media/image11.png"/><Relationship Id="rId7" Type="http://schemas.openxmlformats.org/officeDocument/2006/relationships/hyperlink" Target="https://images.app.goo.gl/XK94btfCrVE2bUmb6" TargetMode="External"/><Relationship Id="rId8"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3.jpg"/><Relationship Id="rId4" Type="http://schemas.openxmlformats.org/officeDocument/2006/relationships/image" Target="../media/image14.png"/><Relationship Id="rId5" Type="http://schemas.openxmlformats.org/officeDocument/2006/relationships/hyperlink" Target="https://unsplash.com/@markusspiske?utm_source=unsplash&amp;utm_medium=referral&amp;utm_content=creditCopyText" TargetMode="External"/><Relationship Id="rId6" Type="http://schemas.openxmlformats.org/officeDocument/2006/relationships/hyperlink" Target="https://unsplash.com/s/photos/hacker?utm_source=unsplash&amp;utm_medium=referral&amp;utm_content=creditCopyText"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youtube.com/watch?v=Zv9E4E_kXdE" TargetMode="External"/><Relationship Id="rId4" Type="http://schemas.openxmlformats.org/officeDocument/2006/relationships/hyperlink" Target="https://www.econectia.com/blog/proteger-privacidad-internet" TargetMode="External"/><Relationship Id="rId5" Type="http://schemas.openxmlformats.org/officeDocument/2006/relationships/hyperlink" Target="https://us.norton.com/internetsecurity-malware-what-is-cybersecurity-what-you-need-to-know.html" TargetMode="External"/><Relationship Id="rId6" Type="http://schemas.openxmlformats.org/officeDocument/2006/relationships/hyperlink" Target="https://doi.org/10.1108/OIR-02-2018-0056"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www.youtube.com/watch?v=0323vWVL_IM" TargetMode="External"/><Relationship Id="rId4" Type="http://schemas.openxmlformats.org/officeDocument/2006/relationships/hyperlink" Target="https://www.youtube.com/watch?v=Wpkh-hfULgE&amp;feature=youtu.be" TargetMode="External"/></Relationships>
</file>

<file path=ppt/slides/_rels/slide16.xml.rels><?xml version="1.0" encoding="UTF-8" standalone="yes"?><Relationships xmlns="http://schemas.openxmlformats.org/package/2006/relationships"><Relationship Id="rId11" Type="http://schemas.openxmlformats.org/officeDocument/2006/relationships/image" Target="../media/image18.png"/><Relationship Id="rId10" Type="http://schemas.openxmlformats.org/officeDocument/2006/relationships/image" Target="../media/image20.png"/><Relationship Id="rId12" Type="http://schemas.openxmlformats.org/officeDocument/2006/relationships/image" Target="../media/image19.png"/><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mailto:avelasco60@sagrado.edu" TargetMode="External"/><Relationship Id="rId4" Type="http://schemas.openxmlformats.org/officeDocument/2006/relationships/hyperlink" Target="https://laelixiere.fashion.blog/" TargetMode="External"/><Relationship Id="rId9" Type="http://schemas.openxmlformats.org/officeDocument/2006/relationships/hyperlink" Target="https://boletinmeteorologico.home.blog/" TargetMode="External"/><Relationship Id="rId5" Type="http://schemas.openxmlformats.org/officeDocument/2006/relationships/hyperlink" Target="mailto:aperezag57@sagrado.edu" TargetMode="External"/><Relationship Id="rId6" Type="http://schemas.openxmlformats.org/officeDocument/2006/relationships/hyperlink" Target="https://justsportsnews.game.blog/" TargetMode="External"/><Relationship Id="rId7" Type="http://schemas.openxmlformats.org/officeDocument/2006/relationships/hyperlink" Target="mailto:ghernande25@sagrado.edu" TargetMode="External"/><Relationship Id="rId8" Type="http://schemas.openxmlformats.org/officeDocument/2006/relationships/hyperlink" Target="https://sighttravel.photo.blo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pic>
        <p:nvPicPr>
          <p:cNvPr id="134" name="Google Shape;134;p13"/>
          <p:cNvPicPr preferRelativeResize="0"/>
          <p:nvPr/>
        </p:nvPicPr>
        <p:blipFill>
          <a:blip r:embed="rId3">
            <a:alphaModFix/>
          </a:blip>
          <a:stretch>
            <a:fillRect/>
          </a:stretch>
        </p:blipFill>
        <p:spPr>
          <a:xfrm>
            <a:off x="3488950" y="0"/>
            <a:ext cx="5635125" cy="3681000"/>
          </a:xfrm>
          <a:prstGeom prst="rect">
            <a:avLst/>
          </a:prstGeom>
          <a:noFill/>
          <a:ln>
            <a:noFill/>
          </a:ln>
        </p:spPr>
      </p:pic>
      <p:sp>
        <p:nvSpPr>
          <p:cNvPr id="135" name="Google Shape;135;p13"/>
          <p:cNvSpPr txBox="1"/>
          <p:nvPr>
            <p:ph type="ctrTitle"/>
          </p:nvPr>
        </p:nvSpPr>
        <p:spPr>
          <a:xfrm>
            <a:off x="2508450" y="3511875"/>
            <a:ext cx="5017500" cy="15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accent1"/>
                </a:solidFill>
                <a:latin typeface="Arial"/>
                <a:ea typeface="Arial"/>
                <a:cs typeface="Arial"/>
                <a:sym typeface="Arial"/>
              </a:rPr>
              <a:t>Protección de Privacidad y Seguridad</a:t>
            </a:r>
            <a:endParaRPr sz="3600">
              <a:solidFill>
                <a:schemeClr val="accent1"/>
              </a:solidFill>
            </a:endParaRPr>
          </a:p>
        </p:txBody>
      </p:sp>
      <p:sp>
        <p:nvSpPr>
          <p:cNvPr id="136" name="Google Shape;136;p13"/>
          <p:cNvSpPr txBox="1"/>
          <p:nvPr>
            <p:ph idx="1" type="subTitle"/>
          </p:nvPr>
        </p:nvSpPr>
        <p:spPr>
          <a:xfrm>
            <a:off x="344250" y="3272125"/>
            <a:ext cx="4910100" cy="154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1300">
                <a:solidFill>
                  <a:srgbClr val="FFFFFF"/>
                </a:solidFill>
                <a:latin typeface="Arial"/>
                <a:ea typeface="Arial"/>
                <a:cs typeface="Arial"/>
                <a:sym typeface="Arial"/>
              </a:rPr>
              <a:t>Alejandra Velasco</a:t>
            </a:r>
            <a:endParaRPr b="0" sz="1300">
              <a:solidFill>
                <a:srgbClr val="FFFFFF"/>
              </a:solidFill>
              <a:latin typeface="Arial"/>
              <a:ea typeface="Arial"/>
              <a:cs typeface="Arial"/>
              <a:sym typeface="Arial"/>
            </a:endParaRPr>
          </a:p>
          <a:p>
            <a:pPr indent="0" lvl="0" marL="0" rtl="0" algn="l">
              <a:spcBef>
                <a:spcPts val="0"/>
              </a:spcBef>
              <a:spcAft>
                <a:spcPts val="0"/>
              </a:spcAft>
              <a:buNone/>
            </a:pPr>
            <a:r>
              <a:rPr b="0" lang="en" sz="1300">
                <a:solidFill>
                  <a:srgbClr val="FFFFFF"/>
                </a:solidFill>
                <a:latin typeface="Arial"/>
                <a:ea typeface="Arial"/>
                <a:cs typeface="Arial"/>
                <a:sym typeface="Arial"/>
              </a:rPr>
              <a:t>Ameliss Pérez</a:t>
            </a:r>
            <a:endParaRPr b="0" sz="1300">
              <a:solidFill>
                <a:srgbClr val="FFFFFF"/>
              </a:solidFill>
              <a:latin typeface="Arial"/>
              <a:ea typeface="Arial"/>
              <a:cs typeface="Arial"/>
              <a:sym typeface="Arial"/>
            </a:endParaRPr>
          </a:p>
          <a:p>
            <a:pPr indent="0" lvl="0" marL="0" rtl="0" algn="l">
              <a:spcBef>
                <a:spcPts val="0"/>
              </a:spcBef>
              <a:spcAft>
                <a:spcPts val="0"/>
              </a:spcAft>
              <a:buNone/>
            </a:pPr>
            <a:r>
              <a:rPr b="0" lang="en" sz="1300">
                <a:solidFill>
                  <a:srgbClr val="FFFFFF"/>
                </a:solidFill>
                <a:latin typeface="Arial"/>
                <a:ea typeface="Arial"/>
                <a:cs typeface="Arial"/>
                <a:sym typeface="Arial"/>
              </a:rPr>
              <a:t>Ángel Ramos</a:t>
            </a:r>
            <a:endParaRPr b="0" sz="1300">
              <a:solidFill>
                <a:srgbClr val="FFFFFF"/>
              </a:solidFill>
              <a:latin typeface="Arial"/>
              <a:ea typeface="Arial"/>
              <a:cs typeface="Arial"/>
              <a:sym typeface="Arial"/>
            </a:endParaRPr>
          </a:p>
          <a:p>
            <a:pPr indent="0" lvl="0" marL="0" rtl="0" algn="l">
              <a:spcBef>
                <a:spcPts val="0"/>
              </a:spcBef>
              <a:spcAft>
                <a:spcPts val="0"/>
              </a:spcAft>
              <a:buNone/>
            </a:pPr>
            <a:r>
              <a:rPr b="0" lang="en" sz="1300">
                <a:solidFill>
                  <a:srgbClr val="FFFFFF"/>
                </a:solidFill>
                <a:latin typeface="Arial"/>
                <a:ea typeface="Arial"/>
                <a:cs typeface="Arial"/>
                <a:sym typeface="Arial"/>
              </a:rPr>
              <a:t>Gabriela Hernández</a:t>
            </a:r>
            <a:endParaRPr b="0" sz="1300">
              <a:solidFill>
                <a:srgbClr val="FFFFFF"/>
              </a:solidFill>
              <a:latin typeface="Arial"/>
              <a:ea typeface="Arial"/>
              <a:cs typeface="Arial"/>
              <a:sym typeface="Arial"/>
            </a:endParaRPr>
          </a:p>
          <a:p>
            <a:pPr indent="0" lvl="0" marL="0" rtl="0" algn="l">
              <a:spcBef>
                <a:spcPts val="0"/>
              </a:spcBef>
              <a:spcAft>
                <a:spcPts val="0"/>
              </a:spcAft>
              <a:buNone/>
            </a:pPr>
            <a:r>
              <a:t/>
            </a:r>
            <a:endParaRPr b="0" sz="1300">
              <a:solidFill>
                <a:srgbClr val="FFFFFF"/>
              </a:solidFill>
              <a:latin typeface="Arial"/>
              <a:ea typeface="Arial"/>
              <a:cs typeface="Arial"/>
              <a:sym typeface="Arial"/>
            </a:endParaRPr>
          </a:p>
          <a:p>
            <a:pPr indent="0" lvl="0" marL="0" rtl="0" algn="l">
              <a:spcBef>
                <a:spcPts val="0"/>
              </a:spcBef>
              <a:spcAft>
                <a:spcPts val="0"/>
              </a:spcAft>
              <a:buNone/>
            </a:pPr>
            <a:r>
              <a:rPr lang="en" sz="1300">
                <a:solidFill>
                  <a:srgbClr val="FFFFFF"/>
                </a:solidFill>
                <a:latin typeface="Arial"/>
                <a:ea typeface="Arial"/>
                <a:cs typeface="Arial"/>
                <a:sym typeface="Arial"/>
              </a:rPr>
              <a:t>Prof. Antonio Vantaggiato</a:t>
            </a:r>
            <a:endParaRPr sz="1300">
              <a:solidFill>
                <a:srgbClr val="FFFFFF"/>
              </a:solidFill>
              <a:latin typeface="Arial"/>
              <a:ea typeface="Arial"/>
              <a:cs typeface="Arial"/>
              <a:sym typeface="Arial"/>
            </a:endParaRPr>
          </a:p>
          <a:p>
            <a:pPr indent="0" lvl="0" marL="0" rtl="0" algn="l">
              <a:spcBef>
                <a:spcPts val="0"/>
              </a:spcBef>
              <a:spcAft>
                <a:spcPts val="0"/>
              </a:spcAft>
              <a:buNone/>
            </a:pPr>
            <a:r>
              <a:rPr lang="en" sz="1300">
                <a:solidFill>
                  <a:srgbClr val="FFFFFF"/>
                </a:solidFill>
                <a:latin typeface="Arial"/>
                <a:ea typeface="Arial"/>
                <a:cs typeface="Arial"/>
                <a:sym typeface="Arial"/>
              </a:rPr>
              <a:t>INF 103 002</a:t>
            </a:r>
            <a:endParaRPr sz="1300">
              <a:solidFill>
                <a:srgbClr val="FFFFFF"/>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1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accent1"/>
                </a:solidFill>
              </a:rPr>
              <a:t>OBJETIVOS</a:t>
            </a:r>
            <a:endParaRPr b="1">
              <a:solidFill>
                <a:schemeClr val="accent1"/>
              </a:solidFill>
            </a:endParaRPr>
          </a:p>
        </p:txBody>
      </p:sp>
      <p:sp>
        <p:nvSpPr>
          <p:cNvPr id="142" name="Google Shape;142;p1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chemeClr val="lt2"/>
              </a:buClr>
              <a:buSzPts val="2000"/>
              <a:buFont typeface="Arial"/>
              <a:buChar char="●"/>
            </a:pPr>
            <a:r>
              <a:rPr b="1" lang="en" sz="2000">
                <a:solidFill>
                  <a:schemeClr val="lt2"/>
                </a:solidFill>
                <a:latin typeface="Arial"/>
                <a:ea typeface="Arial"/>
                <a:cs typeface="Arial"/>
                <a:sym typeface="Arial"/>
              </a:rPr>
              <a:t>Definir Privacidad y Seguridad</a:t>
            </a:r>
            <a:endParaRPr b="1" sz="2000">
              <a:solidFill>
                <a:schemeClr val="lt2"/>
              </a:solidFill>
              <a:latin typeface="Arial"/>
              <a:ea typeface="Arial"/>
              <a:cs typeface="Arial"/>
              <a:sym typeface="Arial"/>
            </a:endParaRPr>
          </a:p>
          <a:p>
            <a:pPr indent="-355600" lvl="0" marL="457200" rtl="0" algn="l">
              <a:spcBef>
                <a:spcPts val="0"/>
              </a:spcBef>
              <a:spcAft>
                <a:spcPts val="0"/>
              </a:spcAft>
              <a:buClr>
                <a:schemeClr val="lt2"/>
              </a:buClr>
              <a:buSzPts val="2000"/>
              <a:buFont typeface="Arial"/>
              <a:buChar char="●"/>
            </a:pPr>
            <a:r>
              <a:rPr b="1" lang="en" sz="2000">
                <a:solidFill>
                  <a:schemeClr val="lt2"/>
                </a:solidFill>
                <a:latin typeface="Arial"/>
                <a:ea typeface="Arial"/>
                <a:cs typeface="Arial"/>
                <a:sym typeface="Arial"/>
              </a:rPr>
              <a:t>Mencionar su Uso e Impacto</a:t>
            </a:r>
            <a:endParaRPr b="1" sz="2000">
              <a:solidFill>
                <a:schemeClr val="lt2"/>
              </a:solidFill>
              <a:latin typeface="Arial"/>
              <a:ea typeface="Arial"/>
              <a:cs typeface="Arial"/>
              <a:sym typeface="Arial"/>
            </a:endParaRPr>
          </a:p>
          <a:p>
            <a:pPr indent="-355600" lvl="0" marL="457200" rtl="0" algn="l">
              <a:spcBef>
                <a:spcPts val="0"/>
              </a:spcBef>
              <a:spcAft>
                <a:spcPts val="0"/>
              </a:spcAft>
              <a:buClr>
                <a:schemeClr val="lt2"/>
              </a:buClr>
              <a:buSzPts val="2000"/>
              <a:buFont typeface="Arial"/>
              <a:buChar char="●"/>
            </a:pPr>
            <a:r>
              <a:rPr b="1" lang="en" sz="2000">
                <a:solidFill>
                  <a:schemeClr val="lt2"/>
                </a:solidFill>
                <a:latin typeface="Arial"/>
                <a:ea typeface="Arial"/>
                <a:cs typeface="Arial"/>
                <a:sym typeface="Arial"/>
              </a:rPr>
              <a:t>Mostrar Demos y Ejemplos</a:t>
            </a:r>
            <a:endParaRPr b="1" sz="2000">
              <a:solidFill>
                <a:schemeClr val="lt2"/>
              </a:solidFill>
              <a:latin typeface="Arial"/>
              <a:ea typeface="Arial"/>
              <a:cs typeface="Arial"/>
              <a:sym typeface="Arial"/>
            </a:endParaRPr>
          </a:p>
          <a:p>
            <a:pPr indent="-355600" lvl="0" marL="457200" rtl="0" algn="l">
              <a:spcBef>
                <a:spcPts val="0"/>
              </a:spcBef>
              <a:spcAft>
                <a:spcPts val="0"/>
              </a:spcAft>
              <a:buClr>
                <a:schemeClr val="lt2"/>
              </a:buClr>
              <a:buSzPts val="2000"/>
              <a:buFont typeface="Arial"/>
              <a:buChar char="●"/>
            </a:pPr>
            <a:r>
              <a:rPr b="1" lang="en" sz="2000">
                <a:solidFill>
                  <a:schemeClr val="lt2"/>
                </a:solidFill>
                <a:latin typeface="Arial"/>
                <a:ea typeface="Arial"/>
                <a:cs typeface="Arial"/>
                <a:sym typeface="Arial"/>
              </a:rPr>
              <a:t>Describir Posibles Efectos Negativos</a:t>
            </a:r>
            <a:endParaRPr b="1" sz="2000">
              <a:solidFill>
                <a:schemeClr val="lt2"/>
              </a:solidFill>
              <a:latin typeface="Arial"/>
              <a:ea typeface="Arial"/>
              <a:cs typeface="Arial"/>
              <a:sym typeface="Arial"/>
            </a:endParaRPr>
          </a:p>
          <a:p>
            <a:pPr indent="-355600" lvl="0" marL="457200" rtl="0" algn="l">
              <a:spcBef>
                <a:spcPts val="0"/>
              </a:spcBef>
              <a:spcAft>
                <a:spcPts val="0"/>
              </a:spcAft>
              <a:buClr>
                <a:schemeClr val="lt2"/>
              </a:buClr>
              <a:buSzPts val="2000"/>
              <a:buFont typeface="Arial"/>
              <a:buChar char="●"/>
            </a:pPr>
            <a:r>
              <a:rPr b="1" lang="en" sz="2000">
                <a:solidFill>
                  <a:schemeClr val="lt2"/>
                </a:solidFill>
                <a:latin typeface="Arial"/>
                <a:ea typeface="Arial"/>
                <a:cs typeface="Arial"/>
                <a:sym typeface="Arial"/>
              </a:rPr>
              <a:t>Presentar el desarrollo y uso en Puerto Rico </a:t>
            </a:r>
            <a:endParaRPr b="1" sz="2000">
              <a:solidFill>
                <a:schemeClr val="lt2"/>
              </a:solidFill>
              <a:latin typeface="Arial"/>
              <a:ea typeface="Arial"/>
              <a:cs typeface="Arial"/>
              <a:sym typeface="Arial"/>
            </a:endParaRPr>
          </a:p>
          <a:p>
            <a:pPr indent="0" lvl="0" marL="0" rtl="0" algn="l">
              <a:spcBef>
                <a:spcPts val="1600"/>
              </a:spcBef>
              <a:spcAft>
                <a:spcPts val="16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1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1"/>
                </a:solidFill>
              </a:rPr>
              <a:t>ÍNDICE</a:t>
            </a:r>
            <a:endParaRPr>
              <a:solidFill>
                <a:schemeClr val="accent1"/>
              </a:solidFill>
            </a:endParaRPr>
          </a:p>
        </p:txBody>
      </p:sp>
      <p:sp>
        <p:nvSpPr>
          <p:cNvPr id="148" name="Google Shape;148;p15"/>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2"/>
                </a:solidFill>
              </a:rPr>
              <a:t>INTRODUCCIÓN…………………………………………………………………………………… 4</a:t>
            </a:r>
            <a:endParaRPr b="1">
              <a:solidFill>
                <a:schemeClr val="lt2"/>
              </a:solidFill>
            </a:endParaRPr>
          </a:p>
          <a:p>
            <a:pPr indent="0" lvl="0" marL="0" rtl="0" algn="l">
              <a:spcBef>
                <a:spcPts val="1600"/>
              </a:spcBef>
              <a:spcAft>
                <a:spcPts val="0"/>
              </a:spcAft>
              <a:buNone/>
            </a:pPr>
            <a:r>
              <a:rPr b="1" lang="en">
                <a:solidFill>
                  <a:schemeClr val="lt2"/>
                </a:solidFill>
              </a:rPr>
              <a:t>ENTREVISTAS……………………………………………………….……………………………….. 5-6</a:t>
            </a:r>
            <a:endParaRPr b="1">
              <a:solidFill>
                <a:schemeClr val="lt2"/>
              </a:solidFill>
            </a:endParaRPr>
          </a:p>
          <a:p>
            <a:pPr indent="0" lvl="0" marL="0" rtl="0" algn="l">
              <a:spcBef>
                <a:spcPts val="1600"/>
              </a:spcBef>
              <a:spcAft>
                <a:spcPts val="0"/>
              </a:spcAft>
              <a:buNone/>
            </a:pPr>
            <a:r>
              <a:rPr b="1" lang="en">
                <a:solidFill>
                  <a:schemeClr val="lt2"/>
                </a:solidFill>
              </a:rPr>
              <a:t>DESARROLLO………………………………………………………………………………………… 7-11</a:t>
            </a:r>
            <a:endParaRPr b="1">
              <a:solidFill>
                <a:schemeClr val="lt2"/>
              </a:solidFill>
            </a:endParaRPr>
          </a:p>
          <a:p>
            <a:pPr indent="0" lvl="0" marL="0" rtl="0" algn="l">
              <a:spcBef>
                <a:spcPts val="1600"/>
              </a:spcBef>
              <a:spcAft>
                <a:spcPts val="0"/>
              </a:spcAft>
              <a:buNone/>
            </a:pPr>
            <a:r>
              <a:rPr b="1" lang="en">
                <a:solidFill>
                  <a:schemeClr val="lt2"/>
                </a:solidFill>
              </a:rPr>
              <a:t>CONCLUSIÓN………………………………………………………………………………………… 12</a:t>
            </a:r>
            <a:endParaRPr b="1">
              <a:solidFill>
                <a:schemeClr val="lt2"/>
              </a:solidFill>
            </a:endParaRPr>
          </a:p>
          <a:p>
            <a:pPr indent="0" lvl="0" marL="0" rtl="0" algn="l">
              <a:spcBef>
                <a:spcPts val="1600"/>
              </a:spcBef>
              <a:spcAft>
                <a:spcPts val="0"/>
              </a:spcAft>
              <a:buNone/>
            </a:pPr>
            <a:r>
              <a:rPr b="1" lang="en">
                <a:solidFill>
                  <a:schemeClr val="lt2"/>
                </a:solidFill>
              </a:rPr>
              <a:t>RESUMEN……………………………………………………………………………………………….. 13</a:t>
            </a:r>
            <a:endParaRPr b="1">
              <a:solidFill>
                <a:schemeClr val="lt2"/>
              </a:solidFill>
            </a:endParaRPr>
          </a:p>
          <a:p>
            <a:pPr indent="0" lvl="0" marL="0" rtl="0" algn="l">
              <a:spcBef>
                <a:spcPts val="1600"/>
              </a:spcBef>
              <a:spcAft>
                <a:spcPts val="1600"/>
              </a:spcAft>
              <a:buNone/>
            </a:pPr>
            <a:r>
              <a:rPr b="1" lang="en">
                <a:solidFill>
                  <a:schemeClr val="lt2"/>
                </a:solidFill>
              </a:rPr>
              <a:t>REFERENCIAS ………………………………………………………………………………………… 14-15</a:t>
            </a:r>
            <a:endParaRPr b="1"/>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1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accent1"/>
                </a:solidFill>
              </a:rPr>
              <a:t>¿</a:t>
            </a:r>
            <a:r>
              <a:rPr b="1" lang="en">
                <a:solidFill>
                  <a:schemeClr val="accent1"/>
                </a:solidFill>
              </a:rPr>
              <a:t>Qué son la Seguridad y Privacidad en el Internet?</a:t>
            </a:r>
            <a:endParaRPr b="1">
              <a:solidFill>
                <a:schemeClr val="accent1"/>
              </a:solidFill>
            </a:endParaRPr>
          </a:p>
        </p:txBody>
      </p:sp>
      <p:pic>
        <p:nvPicPr>
          <p:cNvPr id="154" name="Google Shape;154;p16"/>
          <p:cNvPicPr preferRelativeResize="0"/>
          <p:nvPr/>
        </p:nvPicPr>
        <p:blipFill>
          <a:blip r:embed="rId3">
            <a:alphaModFix/>
          </a:blip>
          <a:stretch>
            <a:fillRect/>
          </a:stretch>
        </p:blipFill>
        <p:spPr>
          <a:xfrm>
            <a:off x="112375" y="1452275"/>
            <a:ext cx="4227174" cy="3613875"/>
          </a:xfrm>
          <a:prstGeom prst="rect">
            <a:avLst/>
          </a:prstGeom>
          <a:noFill/>
          <a:ln>
            <a:noFill/>
          </a:ln>
        </p:spPr>
      </p:pic>
      <p:pic>
        <p:nvPicPr>
          <p:cNvPr id="155" name="Google Shape;155;p16"/>
          <p:cNvPicPr preferRelativeResize="0"/>
          <p:nvPr/>
        </p:nvPicPr>
        <p:blipFill>
          <a:blip r:embed="rId4">
            <a:alphaModFix/>
          </a:blip>
          <a:stretch>
            <a:fillRect/>
          </a:stretch>
        </p:blipFill>
        <p:spPr>
          <a:xfrm>
            <a:off x="4408725" y="1452275"/>
            <a:ext cx="4530150" cy="36138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sp>
        <p:nvSpPr>
          <p:cNvPr id="160" name="Google Shape;160;p1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914400" rtl="0" algn="l">
              <a:lnSpc>
                <a:spcPct val="115000"/>
              </a:lnSpc>
              <a:spcBef>
                <a:spcPts val="0"/>
              </a:spcBef>
              <a:spcAft>
                <a:spcPts val="0"/>
              </a:spcAft>
              <a:buNone/>
            </a:pPr>
            <a:r>
              <a:rPr b="1" lang="en" sz="2300">
                <a:solidFill>
                  <a:schemeClr val="accent1"/>
                </a:solidFill>
                <a:latin typeface="Times New Roman"/>
                <a:ea typeface="Times New Roman"/>
                <a:cs typeface="Times New Roman"/>
                <a:sym typeface="Times New Roman"/>
              </a:rPr>
              <a:t>¿Qué es la Ciberseguridad ? | Ramsés Gallego</a:t>
            </a:r>
            <a:endParaRPr b="1" sz="3500">
              <a:solidFill>
                <a:schemeClr val="accent1"/>
              </a:solidFill>
            </a:endParaRPr>
          </a:p>
        </p:txBody>
      </p:sp>
      <p:pic>
        <p:nvPicPr>
          <p:cNvPr descr="Entrevista Ramsés Gallego, de Symantec, como parte del programa de certificación Business IT&#10;&#10;www.cwu.es/business-it&#10;&#10;Suscríbete ahora a nuestras redes sociales." id="161" name="Google Shape;161;p17" title="¿Qué es la ciberseguridad? | Entrevista a Ramsés Gallego">
            <a:hlinkClick r:id="rId3"/>
          </p:cNvPr>
          <p:cNvPicPr preferRelativeResize="0"/>
          <p:nvPr/>
        </p:nvPicPr>
        <p:blipFill>
          <a:blip r:embed="rId4">
            <a:alphaModFix/>
          </a:blip>
          <a:stretch>
            <a:fillRect/>
          </a:stretch>
        </p:blipFill>
        <p:spPr>
          <a:xfrm>
            <a:off x="2722825" y="1157475"/>
            <a:ext cx="4572000" cy="3429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Google Shape;166;p1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highlight>
                  <a:srgbClr val="B6D7A8"/>
                </a:highlight>
              </a:rPr>
              <a:t>Entrevistas</a:t>
            </a:r>
            <a:endParaRPr>
              <a:solidFill>
                <a:srgbClr val="000000"/>
              </a:solidFill>
              <a:highlight>
                <a:srgbClr val="B6D7A8"/>
              </a:highlight>
            </a:endParaRPr>
          </a:p>
        </p:txBody>
      </p:sp>
      <p:sp>
        <p:nvSpPr>
          <p:cNvPr id="167" name="Google Shape;167;p18"/>
          <p:cNvSpPr txBox="1"/>
          <p:nvPr>
            <p:ph idx="1" type="body"/>
          </p:nvPr>
        </p:nvSpPr>
        <p:spPr>
          <a:xfrm>
            <a:off x="1297500" y="984900"/>
            <a:ext cx="7038900" cy="2911200"/>
          </a:xfrm>
          <a:prstGeom prst="rect">
            <a:avLst/>
          </a:prstGeom>
        </p:spPr>
        <p:txBody>
          <a:bodyPr anchorCtr="0" anchor="t" bIns="91425" lIns="114300" spcFirstLastPara="1" rIns="91425" wrap="square" tIns="91425">
            <a:noAutofit/>
          </a:bodyPr>
          <a:lstStyle/>
          <a:p>
            <a:pPr indent="-228600" lvl="0" marL="228600" rtl="0" algn="l">
              <a:spcBef>
                <a:spcPts val="0"/>
              </a:spcBef>
              <a:spcAft>
                <a:spcPts val="0"/>
              </a:spcAft>
              <a:buNone/>
            </a:pPr>
            <a:r>
              <a:rPr lang="en" sz="1200">
                <a:solidFill>
                  <a:srgbClr val="93C47D"/>
                </a:solidFill>
                <a:latin typeface="Times New Roman"/>
                <a:ea typeface="Times New Roman"/>
                <a:cs typeface="Times New Roman"/>
                <a:sym typeface="Times New Roman"/>
              </a:rPr>
              <a:t>Castellano, G. (2019, July 8). Entrevista a Marta Peirano. periodista experta en privacidad online. Retrieved from </a:t>
            </a:r>
            <a:r>
              <a:rPr lang="en" sz="1200">
                <a:solidFill>
                  <a:schemeClr val="accent5"/>
                </a:solidFill>
                <a:latin typeface="Times New Roman"/>
                <a:ea typeface="Times New Roman"/>
                <a:cs typeface="Times New Roman"/>
                <a:sym typeface="Times New Roman"/>
              </a:rPr>
              <a:t>https://www.youtube.com/watch?v=qJrgpMAW-H0</a:t>
            </a:r>
            <a:endParaRPr sz="1200">
              <a:solidFill>
                <a:schemeClr val="accent5"/>
              </a:solidFill>
              <a:latin typeface="Times New Roman"/>
              <a:ea typeface="Times New Roman"/>
              <a:cs typeface="Times New Roman"/>
              <a:sym typeface="Times New Roman"/>
            </a:endParaRPr>
          </a:p>
          <a:p>
            <a:pPr indent="-228600" lvl="0" marL="228600" rtl="0" algn="l">
              <a:spcBef>
                <a:spcPts val="1600"/>
              </a:spcBef>
              <a:spcAft>
                <a:spcPts val="0"/>
              </a:spcAft>
              <a:buNone/>
            </a:pPr>
            <a:r>
              <a:rPr lang="en" sz="1200">
                <a:solidFill>
                  <a:srgbClr val="93C47D"/>
                </a:solidFill>
                <a:latin typeface="Times New Roman"/>
                <a:ea typeface="Times New Roman"/>
                <a:cs typeface="Times New Roman"/>
                <a:sym typeface="Times New Roman"/>
              </a:rPr>
              <a:t>Figas, L. (2020, January 14). Interview with Cyber Security Expert Paula Januszkiewicz. Retrieved from </a:t>
            </a:r>
            <a:r>
              <a:rPr lang="en" sz="1200">
                <a:solidFill>
                  <a:schemeClr val="accent5"/>
                </a:solidFill>
                <a:latin typeface="Times New Roman"/>
                <a:ea typeface="Times New Roman"/>
                <a:cs typeface="Times New Roman"/>
                <a:sym typeface="Times New Roman"/>
              </a:rPr>
              <a:t>https://www.boxcryptor.com/en/blog/post/interview-paula-januszkiewicz</a:t>
            </a:r>
            <a:endParaRPr sz="1200">
              <a:solidFill>
                <a:schemeClr val="accent5"/>
              </a:solidFill>
              <a:latin typeface="Times New Roman"/>
              <a:ea typeface="Times New Roman"/>
              <a:cs typeface="Times New Roman"/>
              <a:sym typeface="Times New Roman"/>
            </a:endParaRPr>
          </a:p>
          <a:p>
            <a:pPr indent="-228600" lvl="0" marL="228600" rtl="0" algn="l">
              <a:spcBef>
                <a:spcPts val="1600"/>
              </a:spcBef>
              <a:spcAft>
                <a:spcPts val="0"/>
              </a:spcAft>
              <a:buNone/>
            </a:pPr>
            <a:r>
              <a:rPr lang="en" sz="1200">
                <a:solidFill>
                  <a:srgbClr val="93C47D"/>
                </a:solidFill>
                <a:latin typeface="Times New Roman"/>
                <a:ea typeface="Times New Roman"/>
                <a:cs typeface="Times New Roman"/>
                <a:sym typeface="Times New Roman"/>
              </a:rPr>
              <a:t>Peirano, M. (2015, September 22). ¿Por qué me vigilan, si no soy nadie? | Marta Peirano | TEDxMadrid. Retrieved from </a:t>
            </a:r>
            <a:r>
              <a:rPr lang="en" sz="1100" u="sng">
                <a:solidFill>
                  <a:schemeClr val="hlink"/>
                </a:solidFill>
                <a:latin typeface="Arial"/>
                <a:ea typeface="Arial"/>
                <a:cs typeface="Arial"/>
                <a:sym typeface="Arial"/>
                <a:hlinkClick r:id="rId3"/>
              </a:rPr>
              <a:t>https://www.youtube.com/watch?v=NPE7i8wuupk</a:t>
            </a:r>
            <a:endParaRPr sz="1200">
              <a:solidFill>
                <a:srgbClr val="93C47D"/>
              </a:solidFill>
              <a:latin typeface="Times New Roman"/>
              <a:ea typeface="Times New Roman"/>
              <a:cs typeface="Times New Roman"/>
              <a:sym typeface="Times New Roman"/>
            </a:endParaRPr>
          </a:p>
          <a:p>
            <a:pPr indent="-228600" lvl="0" marL="228600" rtl="0" algn="l">
              <a:spcBef>
                <a:spcPts val="1600"/>
              </a:spcBef>
              <a:spcAft>
                <a:spcPts val="0"/>
              </a:spcAft>
              <a:buNone/>
            </a:pPr>
            <a:r>
              <a:rPr lang="en" sz="1200">
                <a:solidFill>
                  <a:srgbClr val="93C47D"/>
                </a:solidFill>
                <a:latin typeface="Times New Roman"/>
                <a:ea typeface="Times New Roman"/>
                <a:cs typeface="Times New Roman"/>
                <a:sym typeface="Times New Roman"/>
              </a:rPr>
              <a:t>PR uno de las países con más ataques cibernéticos. (2016, October 6). Retrieved from</a:t>
            </a:r>
            <a:r>
              <a:rPr lang="en" sz="1200">
                <a:solidFill>
                  <a:srgbClr val="323232"/>
                </a:solidFill>
                <a:latin typeface="Times New Roman"/>
                <a:ea typeface="Times New Roman"/>
                <a:cs typeface="Times New Roman"/>
                <a:sym typeface="Times New Roman"/>
              </a:rPr>
              <a:t> </a:t>
            </a:r>
            <a:r>
              <a:rPr lang="en" sz="1200" u="sng">
                <a:solidFill>
                  <a:schemeClr val="hlink"/>
                </a:solidFill>
                <a:latin typeface="Times New Roman"/>
                <a:ea typeface="Times New Roman"/>
                <a:cs typeface="Times New Roman"/>
                <a:sym typeface="Times New Roman"/>
                <a:hlinkClick r:id="rId4"/>
              </a:rPr>
              <a:t>https://www.youtube.com/watch?v=YLyBpEbaBx8</a:t>
            </a:r>
            <a:endParaRPr sz="1200">
              <a:solidFill>
                <a:srgbClr val="3C78D8"/>
              </a:solidFill>
              <a:latin typeface="Times New Roman"/>
              <a:ea typeface="Times New Roman"/>
              <a:cs typeface="Times New Roman"/>
              <a:sym typeface="Times New Roman"/>
            </a:endParaRPr>
          </a:p>
          <a:p>
            <a:pPr indent="-228600" lvl="0" marL="228600" rtl="0" algn="l">
              <a:spcBef>
                <a:spcPts val="1600"/>
              </a:spcBef>
              <a:spcAft>
                <a:spcPts val="0"/>
              </a:spcAft>
              <a:buNone/>
            </a:pPr>
            <a:r>
              <a:rPr lang="en" sz="1200">
                <a:solidFill>
                  <a:srgbClr val="93C47D"/>
                </a:solidFill>
                <a:latin typeface="Times New Roman"/>
                <a:ea typeface="Times New Roman"/>
                <a:cs typeface="Times New Roman"/>
                <a:sym typeface="Times New Roman"/>
              </a:rPr>
              <a:t>Schmidt, T. (2018, October 18). Interview With Cyber Security Expert Nick Casillas – Introduction from Parker, Smith &amp; Feek’s Tim Schmidt. Retrieved from </a:t>
            </a:r>
            <a:r>
              <a:rPr lang="en" sz="1200">
                <a:solidFill>
                  <a:schemeClr val="accent5"/>
                </a:solidFill>
                <a:latin typeface="Times New Roman"/>
                <a:ea typeface="Times New Roman"/>
                <a:cs typeface="Times New Roman"/>
                <a:sym typeface="Times New Roman"/>
              </a:rPr>
              <a:t>https://www.psfinc.com/articles/interview-cyber-security-expert-nick-casillas/</a:t>
            </a:r>
            <a:endParaRPr sz="1200">
              <a:solidFill>
                <a:schemeClr val="accent5"/>
              </a:solidFill>
              <a:latin typeface="Times New Roman"/>
              <a:ea typeface="Times New Roman"/>
              <a:cs typeface="Times New Roman"/>
              <a:sym typeface="Times New Roman"/>
            </a:endParaRPr>
          </a:p>
          <a:p>
            <a:pPr indent="-228600" lvl="0" marL="228600" rtl="0" algn="l">
              <a:spcBef>
                <a:spcPts val="1200"/>
              </a:spcBef>
              <a:spcAft>
                <a:spcPts val="1600"/>
              </a:spcAft>
              <a:buNone/>
            </a:pPr>
            <a:r>
              <a:rPr lang="en" sz="1200">
                <a:solidFill>
                  <a:srgbClr val="93C47D"/>
                </a:solidFill>
                <a:latin typeface="Times New Roman"/>
                <a:ea typeface="Times New Roman"/>
                <a:cs typeface="Times New Roman"/>
                <a:sym typeface="Times New Roman"/>
              </a:rPr>
              <a:t>¿Qué es la Ciberseguridad? | Entrevista a Ramsés Gallego. (2018, December 15). Retrieved from: </a:t>
            </a:r>
            <a:r>
              <a:rPr lang="en" sz="1100" u="sng">
                <a:solidFill>
                  <a:schemeClr val="hlink"/>
                </a:solidFill>
                <a:latin typeface="Arial"/>
                <a:ea typeface="Arial"/>
                <a:cs typeface="Arial"/>
                <a:sym typeface="Arial"/>
                <a:hlinkClick r:id="rId5"/>
              </a:rPr>
              <a:t>https://www.youtube.com/watch?v=DeTrHbsk7jk</a:t>
            </a:r>
            <a:endParaRPr sz="1200">
              <a:solidFill>
                <a:srgbClr val="3C78D8"/>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19"/>
          <p:cNvSpPr txBox="1"/>
          <p:nvPr>
            <p:ph type="title"/>
          </p:nvPr>
        </p:nvSpPr>
        <p:spPr>
          <a:xfrm>
            <a:off x="298375" y="1657650"/>
            <a:ext cx="17781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rPr>
              <a:t>CÓMO NOS AFECTA</a:t>
            </a:r>
            <a:endParaRPr b="1">
              <a:solidFill>
                <a:schemeClr val="accent1"/>
              </a:solidFill>
            </a:endParaRPr>
          </a:p>
        </p:txBody>
      </p:sp>
      <p:pic>
        <p:nvPicPr>
          <p:cNvPr id="173" name="Google Shape;173;p19"/>
          <p:cNvPicPr preferRelativeResize="0"/>
          <p:nvPr/>
        </p:nvPicPr>
        <p:blipFill>
          <a:blip r:embed="rId3">
            <a:alphaModFix/>
          </a:blip>
          <a:stretch>
            <a:fillRect/>
          </a:stretch>
        </p:blipFill>
        <p:spPr>
          <a:xfrm>
            <a:off x="2652124" y="0"/>
            <a:ext cx="6428998" cy="5143498"/>
          </a:xfrm>
          <a:prstGeom prst="rect">
            <a:avLst/>
          </a:prstGeom>
          <a:noFill/>
          <a:ln>
            <a:noFill/>
          </a:ln>
        </p:spPr>
      </p:pic>
      <p:sp>
        <p:nvSpPr>
          <p:cNvPr id="174" name="Google Shape;174;p19"/>
          <p:cNvSpPr txBox="1"/>
          <p:nvPr/>
        </p:nvSpPr>
        <p:spPr>
          <a:xfrm>
            <a:off x="298375" y="2990525"/>
            <a:ext cx="22107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50">
                <a:highlight>
                  <a:srgbClr val="B6D7A8"/>
                </a:highlight>
                <a:latin typeface="Roboto"/>
                <a:ea typeface="Roboto"/>
                <a:cs typeface="Roboto"/>
                <a:sym typeface="Roboto"/>
              </a:rPr>
              <a:t>Photo by </a:t>
            </a:r>
            <a:r>
              <a:rPr lang="en" sz="1050" u="sng">
                <a:highlight>
                  <a:srgbClr val="B6D7A8"/>
                </a:highlight>
                <a:latin typeface="Roboto"/>
                <a:ea typeface="Roboto"/>
                <a:cs typeface="Roboto"/>
                <a:sym typeface="Roboto"/>
                <a:hlinkClick r:id="rId4"/>
              </a:rPr>
              <a:t>Nahel Abdul Hadi</a:t>
            </a:r>
            <a:r>
              <a:rPr lang="en" sz="1050">
                <a:highlight>
                  <a:srgbClr val="B6D7A8"/>
                </a:highlight>
                <a:latin typeface="Roboto"/>
                <a:ea typeface="Roboto"/>
                <a:cs typeface="Roboto"/>
                <a:sym typeface="Roboto"/>
              </a:rPr>
              <a:t> on </a:t>
            </a:r>
            <a:r>
              <a:rPr lang="en" sz="1050" u="sng">
                <a:highlight>
                  <a:srgbClr val="B6D7A8"/>
                </a:highlight>
                <a:latin typeface="Roboto"/>
                <a:ea typeface="Roboto"/>
                <a:cs typeface="Roboto"/>
                <a:sym typeface="Roboto"/>
                <a:hlinkClick r:id="rId5"/>
              </a:rPr>
              <a:t>Unsplash</a:t>
            </a:r>
            <a:endParaRPr>
              <a:highlight>
                <a:srgbClr val="B6D7A8"/>
              </a:highlight>
              <a:latin typeface="Lato"/>
              <a:ea typeface="Lato"/>
              <a:cs typeface="Lato"/>
              <a:sym typeface="Lato"/>
            </a:endParaRPr>
          </a:p>
        </p:txBody>
      </p:sp>
      <p:sp>
        <p:nvSpPr>
          <p:cNvPr id="175" name="Google Shape;175;p19"/>
          <p:cNvSpPr txBox="1"/>
          <p:nvPr/>
        </p:nvSpPr>
        <p:spPr>
          <a:xfrm>
            <a:off x="6529850" y="813750"/>
            <a:ext cx="2501400" cy="843900"/>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lt1"/>
              </a:buClr>
              <a:buSzPts val="1300"/>
              <a:buFont typeface="Lato"/>
              <a:buChar char="●"/>
            </a:pPr>
            <a:r>
              <a:rPr lang="en" sz="1500">
                <a:solidFill>
                  <a:schemeClr val="lt2"/>
                </a:solidFill>
              </a:rPr>
              <a:t>Puerto Rico entre </a:t>
            </a:r>
            <a:r>
              <a:rPr i="1" lang="en" sz="1500">
                <a:solidFill>
                  <a:schemeClr val="lt2"/>
                </a:solidFill>
              </a:rPr>
              <a:t>top 10 </a:t>
            </a:r>
            <a:r>
              <a:rPr lang="en" sz="1500">
                <a:solidFill>
                  <a:schemeClr val="lt2"/>
                </a:solidFill>
              </a:rPr>
              <a:t>países más propensos a ataques cibernéticos</a:t>
            </a:r>
            <a:endParaRPr sz="1500">
              <a:solidFill>
                <a:schemeClr val="lt2"/>
              </a:solidFill>
            </a:endParaRPr>
          </a:p>
          <a:p>
            <a:pPr indent="-323850" lvl="0" marL="457200" rtl="0" algn="l">
              <a:lnSpc>
                <a:spcPct val="115000"/>
              </a:lnSpc>
              <a:spcBef>
                <a:spcPts val="0"/>
              </a:spcBef>
              <a:spcAft>
                <a:spcPts val="0"/>
              </a:spcAft>
              <a:buClr>
                <a:schemeClr val="lt2"/>
              </a:buClr>
              <a:buSzPts val="1500"/>
              <a:buFont typeface="Arial"/>
              <a:buChar char="●"/>
            </a:pPr>
            <a:r>
              <a:rPr lang="en" sz="1500">
                <a:solidFill>
                  <a:schemeClr val="lt2"/>
                </a:solidFill>
              </a:rPr>
              <a:t>Todos estamos a riesgo</a:t>
            </a:r>
            <a:endParaRPr>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2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rPr>
              <a:t>EJEMPLOS</a:t>
            </a:r>
            <a:endParaRPr b="1">
              <a:solidFill>
                <a:schemeClr val="accent1"/>
              </a:solidFill>
            </a:endParaRPr>
          </a:p>
        </p:txBody>
      </p:sp>
      <p:pic>
        <p:nvPicPr>
          <p:cNvPr id="181" name="Google Shape;181;p20">
            <a:hlinkClick r:id="rId3"/>
          </p:cNvPr>
          <p:cNvPicPr preferRelativeResize="0"/>
          <p:nvPr/>
        </p:nvPicPr>
        <p:blipFill>
          <a:blip r:embed="rId4">
            <a:alphaModFix/>
          </a:blip>
          <a:stretch>
            <a:fillRect/>
          </a:stretch>
        </p:blipFill>
        <p:spPr>
          <a:xfrm>
            <a:off x="3298200" y="1470138"/>
            <a:ext cx="1994070" cy="1153876"/>
          </a:xfrm>
          <a:prstGeom prst="rect">
            <a:avLst/>
          </a:prstGeom>
          <a:noFill/>
          <a:ln>
            <a:noFill/>
          </a:ln>
        </p:spPr>
      </p:pic>
      <p:pic>
        <p:nvPicPr>
          <p:cNvPr id="182" name="Google Shape;182;p20">
            <a:hlinkClick r:id="rId5"/>
          </p:cNvPr>
          <p:cNvPicPr preferRelativeResize="0"/>
          <p:nvPr/>
        </p:nvPicPr>
        <p:blipFill>
          <a:blip r:embed="rId6">
            <a:alphaModFix/>
          </a:blip>
          <a:stretch>
            <a:fillRect/>
          </a:stretch>
        </p:blipFill>
        <p:spPr>
          <a:xfrm>
            <a:off x="5924350" y="1158250"/>
            <a:ext cx="2706346" cy="1522300"/>
          </a:xfrm>
          <a:prstGeom prst="rect">
            <a:avLst/>
          </a:prstGeom>
          <a:noFill/>
          <a:ln>
            <a:noFill/>
          </a:ln>
        </p:spPr>
      </p:pic>
      <p:pic>
        <p:nvPicPr>
          <p:cNvPr id="183" name="Google Shape;183;p20">
            <a:hlinkClick r:id="rId7"/>
          </p:cNvPr>
          <p:cNvPicPr preferRelativeResize="0"/>
          <p:nvPr/>
        </p:nvPicPr>
        <p:blipFill>
          <a:blip r:embed="rId8">
            <a:alphaModFix/>
          </a:blip>
          <a:stretch>
            <a:fillRect/>
          </a:stretch>
        </p:blipFill>
        <p:spPr>
          <a:xfrm>
            <a:off x="3230700" y="3247537"/>
            <a:ext cx="2129066" cy="1522275"/>
          </a:xfrm>
          <a:prstGeom prst="rect">
            <a:avLst/>
          </a:prstGeom>
          <a:noFill/>
          <a:ln>
            <a:noFill/>
          </a:ln>
        </p:spPr>
      </p:pic>
      <p:pic>
        <p:nvPicPr>
          <p:cNvPr id="184" name="Google Shape;184;p20">
            <a:hlinkClick r:id="rId9"/>
          </p:cNvPr>
          <p:cNvPicPr preferRelativeResize="0"/>
          <p:nvPr/>
        </p:nvPicPr>
        <p:blipFill>
          <a:blip r:embed="rId10">
            <a:alphaModFix/>
          </a:blip>
          <a:stretch>
            <a:fillRect/>
          </a:stretch>
        </p:blipFill>
        <p:spPr>
          <a:xfrm>
            <a:off x="201625" y="3375188"/>
            <a:ext cx="2427199" cy="1266950"/>
          </a:xfrm>
          <a:prstGeom prst="rect">
            <a:avLst/>
          </a:prstGeom>
          <a:noFill/>
          <a:ln>
            <a:noFill/>
          </a:ln>
        </p:spPr>
      </p:pic>
      <p:pic>
        <p:nvPicPr>
          <p:cNvPr id="185" name="Google Shape;185;p20"/>
          <p:cNvPicPr preferRelativeResize="0"/>
          <p:nvPr/>
        </p:nvPicPr>
        <p:blipFill>
          <a:blip r:embed="rId11">
            <a:alphaModFix/>
          </a:blip>
          <a:stretch>
            <a:fillRect/>
          </a:stretch>
        </p:blipFill>
        <p:spPr>
          <a:xfrm>
            <a:off x="308450" y="1413602"/>
            <a:ext cx="2420928" cy="1266951"/>
          </a:xfrm>
          <a:prstGeom prst="rect">
            <a:avLst/>
          </a:prstGeom>
          <a:noFill/>
          <a:ln>
            <a:noFill/>
          </a:ln>
        </p:spPr>
      </p:pic>
      <p:pic>
        <p:nvPicPr>
          <p:cNvPr id="186" name="Google Shape;186;p20">
            <a:hlinkClick r:id="rId12"/>
          </p:cNvPr>
          <p:cNvPicPr preferRelativeResize="0"/>
          <p:nvPr/>
        </p:nvPicPr>
        <p:blipFill>
          <a:blip r:embed="rId13">
            <a:alphaModFix/>
          </a:blip>
          <a:stretch>
            <a:fillRect/>
          </a:stretch>
        </p:blipFill>
        <p:spPr>
          <a:xfrm>
            <a:off x="6203500" y="2944549"/>
            <a:ext cx="2427203" cy="18252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0" name="Shape 190"/>
        <p:cNvGrpSpPr/>
        <p:nvPr/>
      </p:nvGrpSpPr>
      <p:grpSpPr>
        <a:xfrm>
          <a:off x="0" y="0"/>
          <a:ext cx="0" cy="0"/>
          <a:chOff x="0" y="0"/>
          <a:chExt cx="0" cy="0"/>
        </a:xfrm>
      </p:grpSpPr>
      <p:sp>
        <p:nvSpPr>
          <p:cNvPr id="191" name="Google Shape;191;p2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500">
                <a:solidFill>
                  <a:schemeClr val="lt2"/>
                </a:solidFill>
              </a:rPr>
              <a:t>EJEMPLO</a:t>
            </a:r>
            <a:endParaRPr b="1" sz="2500">
              <a:solidFill>
                <a:schemeClr val="lt2"/>
              </a:solidFill>
            </a:endParaRPr>
          </a:p>
        </p:txBody>
      </p:sp>
      <p:pic>
        <p:nvPicPr>
          <p:cNvPr descr="Facebook tracks what you're doing while you're on and off of Facebook. That's why you see ads for things that you have talked about and searched for online. Here's how you can turn that off. &#10;&#10;If you're new, Subscribe! →http://bit.ly/WKDQYoutube&#10;&#10;&#10;Go here →http://wkdq.com&#10;Like us → http://facebook.com/99.5WKDQ&#10;Follow us → http://twitter.com/995wkdq&#10;Get our newsletter → http://bit.ly/WKDQNewsletter&#10; For any licensing requests please contact  evansville.youtube@townsquaremedia.com" id="192" name="Google Shape;192;p21" title="How To Turn Off Off Facebook Activity">
            <a:hlinkClick r:id="rId3"/>
          </p:cNvPr>
          <p:cNvPicPr preferRelativeResize="0"/>
          <p:nvPr/>
        </p:nvPicPr>
        <p:blipFill>
          <a:blip r:embed="rId4">
            <a:alphaModFix/>
          </a:blip>
          <a:stretch>
            <a:fillRect/>
          </a:stretch>
        </p:blipFill>
        <p:spPr>
          <a:xfrm>
            <a:off x="1742600" y="1096150"/>
            <a:ext cx="5571150" cy="3745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sp>
        <p:nvSpPr>
          <p:cNvPr id="197" name="Google Shape;197;p2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rPr>
              <a:t>APLICACIONES</a:t>
            </a:r>
            <a:r>
              <a:rPr lang="en"/>
              <a:t> </a:t>
            </a:r>
            <a:endParaRPr/>
          </a:p>
        </p:txBody>
      </p:sp>
      <p:pic>
        <p:nvPicPr>
          <p:cNvPr id="198" name="Google Shape;198;p22">
            <a:hlinkClick r:id="rId3"/>
          </p:cNvPr>
          <p:cNvPicPr preferRelativeResize="0"/>
          <p:nvPr/>
        </p:nvPicPr>
        <p:blipFill>
          <a:blip r:embed="rId4">
            <a:alphaModFix/>
          </a:blip>
          <a:stretch>
            <a:fillRect/>
          </a:stretch>
        </p:blipFill>
        <p:spPr>
          <a:xfrm>
            <a:off x="757499" y="1307849"/>
            <a:ext cx="1251275" cy="1251275"/>
          </a:xfrm>
          <a:prstGeom prst="rect">
            <a:avLst/>
          </a:prstGeom>
          <a:noFill/>
          <a:ln>
            <a:noFill/>
          </a:ln>
          <a:effectLst>
            <a:reflection blurRad="0" dir="5400000" dist="38100" endA="0" endPos="30000" fadeDir="5400012" kx="0" rotWithShape="0" algn="bl" stPos="0" sy="-100000" ky="0"/>
          </a:effectLst>
        </p:spPr>
      </p:pic>
      <p:pic>
        <p:nvPicPr>
          <p:cNvPr id="199" name="Google Shape;199;p22">
            <a:hlinkClick r:id="rId5"/>
          </p:cNvPr>
          <p:cNvPicPr preferRelativeResize="0"/>
          <p:nvPr/>
        </p:nvPicPr>
        <p:blipFill>
          <a:blip r:embed="rId6">
            <a:alphaModFix/>
          </a:blip>
          <a:stretch>
            <a:fillRect/>
          </a:stretch>
        </p:blipFill>
        <p:spPr>
          <a:xfrm>
            <a:off x="2892125" y="3051100"/>
            <a:ext cx="1144150" cy="1359000"/>
          </a:xfrm>
          <a:prstGeom prst="rect">
            <a:avLst/>
          </a:prstGeom>
          <a:noFill/>
          <a:ln>
            <a:noFill/>
          </a:ln>
          <a:effectLst>
            <a:reflection blurRad="0" dir="5400000" dist="38100" endA="0" endPos="30000" fadeDir="5400012" kx="0" rotWithShape="0" algn="bl" stPos="0" sy="-100000" ky="0"/>
          </a:effectLst>
        </p:spPr>
      </p:pic>
      <p:pic>
        <p:nvPicPr>
          <p:cNvPr id="200" name="Google Shape;200;p22">
            <a:hlinkClick r:id="rId7"/>
          </p:cNvPr>
          <p:cNvPicPr preferRelativeResize="0"/>
          <p:nvPr/>
        </p:nvPicPr>
        <p:blipFill>
          <a:blip r:embed="rId8">
            <a:alphaModFix/>
          </a:blip>
          <a:stretch>
            <a:fillRect/>
          </a:stretch>
        </p:blipFill>
        <p:spPr>
          <a:xfrm>
            <a:off x="5138575" y="1124375"/>
            <a:ext cx="1144150" cy="1144150"/>
          </a:xfrm>
          <a:prstGeom prst="rect">
            <a:avLst/>
          </a:prstGeom>
          <a:noFill/>
          <a:ln>
            <a:noFill/>
          </a:ln>
          <a:effectLst>
            <a:reflection blurRad="0" dir="5400000" dist="38100" endA="0" endPos="30000" fadeDir="5400012" kx="0" rotWithShape="0" algn="bl" stPos="0" sy="-100000" ky="0"/>
          </a:effectLst>
        </p:spPr>
      </p:pic>
      <p:pic>
        <p:nvPicPr>
          <p:cNvPr id="201" name="Google Shape;201;p22">
            <a:hlinkClick r:id="rId9"/>
          </p:cNvPr>
          <p:cNvPicPr preferRelativeResize="0"/>
          <p:nvPr/>
        </p:nvPicPr>
        <p:blipFill>
          <a:blip r:embed="rId10">
            <a:alphaModFix/>
          </a:blip>
          <a:stretch>
            <a:fillRect/>
          </a:stretch>
        </p:blipFill>
        <p:spPr>
          <a:xfrm>
            <a:off x="6678275" y="2938925"/>
            <a:ext cx="1471174" cy="1471174"/>
          </a:xfrm>
          <a:prstGeom prst="rect">
            <a:avLst/>
          </a:prstGeom>
          <a:noFill/>
          <a:ln>
            <a:noFill/>
          </a:ln>
          <a:effectLst>
            <a:reflection blurRad="0" dir="5400000" dist="38100" endA="0" endPos="30000" fadeDir="5400012" kx="0" rotWithShape="0" algn="bl" stPos="0" sy="-100000" ky="0"/>
          </a:effectLst>
        </p:spPr>
      </p:pic>
      <p:sp>
        <p:nvSpPr>
          <p:cNvPr id="202" name="Google Shape;202;p22"/>
          <p:cNvSpPr txBox="1"/>
          <p:nvPr/>
        </p:nvSpPr>
        <p:spPr>
          <a:xfrm>
            <a:off x="265625" y="2559125"/>
            <a:ext cx="1144200" cy="37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accent1"/>
              </a:solidFill>
              <a:latin typeface="Lato"/>
              <a:ea typeface="Lato"/>
              <a:cs typeface="Lato"/>
              <a:sym typeface="Lato"/>
            </a:endParaRPr>
          </a:p>
        </p:txBody>
      </p:sp>
      <p:sp>
        <p:nvSpPr>
          <p:cNvPr id="203" name="Google Shape;203;p22"/>
          <p:cNvSpPr txBox="1"/>
          <p:nvPr/>
        </p:nvSpPr>
        <p:spPr>
          <a:xfrm>
            <a:off x="6576925" y="1363175"/>
            <a:ext cx="2136000" cy="53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lt2"/>
                </a:solidFill>
                <a:latin typeface="Lato"/>
                <a:ea typeface="Lato"/>
                <a:cs typeface="Lato"/>
                <a:sym typeface="Lato"/>
              </a:rPr>
              <a:t>1PASSWORD</a:t>
            </a:r>
            <a:endParaRPr b="1" sz="1700">
              <a:solidFill>
                <a:schemeClr val="lt2"/>
              </a:solidFill>
              <a:latin typeface="Lato"/>
              <a:ea typeface="Lato"/>
              <a:cs typeface="Lato"/>
              <a:sym typeface="Lato"/>
            </a:endParaRPr>
          </a:p>
        </p:txBody>
      </p:sp>
      <p:sp>
        <p:nvSpPr>
          <p:cNvPr id="204" name="Google Shape;204;p22"/>
          <p:cNvSpPr txBox="1"/>
          <p:nvPr/>
        </p:nvSpPr>
        <p:spPr>
          <a:xfrm>
            <a:off x="7616875" y="4567325"/>
            <a:ext cx="1144200" cy="37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2"/>
                </a:solidFill>
                <a:latin typeface="Lato"/>
                <a:ea typeface="Lato"/>
                <a:cs typeface="Lato"/>
                <a:sym typeface="Lato"/>
              </a:rPr>
              <a:t>PREY</a:t>
            </a:r>
            <a:endParaRPr b="1">
              <a:solidFill>
                <a:schemeClr val="lt2"/>
              </a:solidFill>
              <a:latin typeface="Lato"/>
              <a:ea typeface="Lato"/>
              <a:cs typeface="Lato"/>
              <a:sym typeface="Lato"/>
            </a:endParaRPr>
          </a:p>
        </p:txBody>
      </p:sp>
      <p:sp>
        <p:nvSpPr>
          <p:cNvPr id="205" name="Google Shape;205;p22"/>
          <p:cNvSpPr txBox="1"/>
          <p:nvPr/>
        </p:nvSpPr>
        <p:spPr>
          <a:xfrm>
            <a:off x="4033300" y="4314350"/>
            <a:ext cx="1798800" cy="37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2"/>
                </a:solidFill>
                <a:latin typeface="Lato"/>
                <a:ea typeface="Lato"/>
                <a:cs typeface="Lato"/>
                <a:sym typeface="Lato"/>
              </a:rPr>
              <a:t>DISCONNECT</a:t>
            </a:r>
            <a:endParaRPr b="1" sz="1500">
              <a:solidFill>
                <a:schemeClr val="lt2"/>
              </a:solidFill>
              <a:latin typeface="Lato"/>
              <a:ea typeface="Lato"/>
              <a:cs typeface="Lato"/>
              <a:sym typeface="Lato"/>
            </a:endParaRPr>
          </a:p>
        </p:txBody>
      </p:sp>
      <p:sp>
        <p:nvSpPr>
          <p:cNvPr id="206" name="Google Shape;206;p22"/>
          <p:cNvSpPr txBox="1"/>
          <p:nvPr/>
        </p:nvSpPr>
        <p:spPr>
          <a:xfrm>
            <a:off x="2088125" y="1363175"/>
            <a:ext cx="2136000" cy="53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lt2"/>
                </a:solidFill>
                <a:latin typeface="Lato"/>
                <a:ea typeface="Lato"/>
                <a:cs typeface="Lato"/>
                <a:sym typeface="Lato"/>
              </a:rPr>
              <a:t>NORTON</a:t>
            </a:r>
            <a:endParaRPr b="1" sz="1700">
              <a:solidFill>
                <a:schemeClr val="lt2"/>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23"/>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highlight>
                  <a:schemeClr val="lt2"/>
                </a:highlight>
              </a:rPr>
              <a:t>Efectos Negativos</a:t>
            </a:r>
            <a:endParaRPr>
              <a:solidFill>
                <a:srgbClr val="000000"/>
              </a:solidFill>
              <a:highlight>
                <a:schemeClr val="lt2"/>
              </a:highlight>
            </a:endParaRPr>
          </a:p>
        </p:txBody>
      </p:sp>
      <p:pic>
        <p:nvPicPr>
          <p:cNvPr id="212" name="Google Shape;212;p23"/>
          <p:cNvPicPr preferRelativeResize="0"/>
          <p:nvPr/>
        </p:nvPicPr>
        <p:blipFill>
          <a:blip r:embed="rId3">
            <a:alphaModFix/>
          </a:blip>
          <a:stretch>
            <a:fillRect/>
          </a:stretch>
        </p:blipFill>
        <p:spPr>
          <a:xfrm>
            <a:off x="5740800" y="0"/>
            <a:ext cx="3403200" cy="5104814"/>
          </a:xfrm>
          <a:prstGeom prst="rect">
            <a:avLst/>
          </a:prstGeom>
          <a:noFill/>
          <a:ln>
            <a:noFill/>
          </a:ln>
        </p:spPr>
      </p:pic>
      <p:sp>
        <p:nvSpPr>
          <p:cNvPr id="213" name="Google Shape;213;p23"/>
          <p:cNvSpPr txBox="1"/>
          <p:nvPr/>
        </p:nvSpPr>
        <p:spPr>
          <a:xfrm>
            <a:off x="4277000" y="1288650"/>
            <a:ext cx="6398700" cy="74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p:txBody>
      </p:sp>
      <p:pic>
        <p:nvPicPr>
          <p:cNvPr id="214" name="Google Shape;214;p23"/>
          <p:cNvPicPr preferRelativeResize="0"/>
          <p:nvPr/>
        </p:nvPicPr>
        <p:blipFill>
          <a:blip r:embed="rId4">
            <a:alphaModFix/>
          </a:blip>
          <a:stretch>
            <a:fillRect/>
          </a:stretch>
        </p:blipFill>
        <p:spPr>
          <a:xfrm>
            <a:off x="1348575" y="1489750"/>
            <a:ext cx="3176499" cy="2641000"/>
          </a:xfrm>
          <a:prstGeom prst="rect">
            <a:avLst/>
          </a:prstGeom>
          <a:noFill/>
          <a:ln>
            <a:noFill/>
          </a:ln>
        </p:spPr>
      </p:pic>
      <p:sp>
        <p:nvSpPr>
          <p:cNvPr id="215" name="Google Shape;215;p23"/>
          <p:cNvSpPr txBox="1"/>
          <p:nvPr/>
        </p:nvSpPr>
        <p:spPr>
          <a:xfrm>
            <a:off x="6784250" y="4486550"/>
            <a:ext cx="3000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111111"/>
                </a:solidFill>
                <a:highlight>
                  <a:srgbClr val="F5F5F5"/>
                </a:highlight>
                <a:latin typeface="Roboto"/>
                <a:ea typeface="Roboto"/>
                <a:cs typeface="Roboto"/>
                <a:sym typeface="Roboto"/>
              </a:rPr>
              <a:t>Photo by </a:t>
            </a:r>
            <a:r>
              <a:rPr lang="en" sz="1050" u="sng">
                <a:solidFill>
                  <a:srgbClr val="767676"/>
                </a:solidFill>
                <a:highlight>
                  <a:srgbClr val="F5F5F5"/>
                </a:highlight>
                <a:latin typeface="Roboto"/>
                <a:ea typeface="Roboto"/>
                <a:cs typeface="Roboto"/>
                <a:sym typeface="Roboto"/>
                <a:hlinkClick r:id="rId5"/>
              </a:rPr>
              <a:t>Markus Spiske</a:t>
            </a:r>
            <a:r>
              <a:rPr lang="en" sz="1050">
                <a:solidFill>
                  <a:srgbClr val="111111"/>
                </a:solidFill>
                <a:highlight>
                  <a:srgbClr val="F5F5F5"/>
                </a:highlight>
                <a:latin typeface="Roboto"/>
                <a:ea typeface="Roboto"/>
                <a:cs typeface="Roboto"/>
                <a:sym typeface="Roboto"/>
              </a:rPr>
              <a:t> on </a:t>
            </a:r>
            <a:r>
              <a:rPr lang="en" sz="1050" u="sng">
                <a:solidFill>
                  <a:srgbClr val="767676"/>
                </a:solidFill>
                <a:highlight>
                  <a:srgbClr val="F5F5F5"/>
                </a:highlight>
                <a:latin typeface="Roboto"/>
                <a:ea typeface="Roboto"/>
                <a:cs typeface="Roboto"/>
                <a:sym typeface="Roboto"/>
                <a:hlinkClick r:id="rId6"/>
              </a:rPr>
              <a:t>Unsplash</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pic>
        <p:nvPicPr>
          <p:cNvPr id="220" name="Google Shape;220;p24"/>
          <p:cNvPicPr preferRelativeResize="0"/>
          <p:nvPr/>
        </p:nvPicPr>
        <p:blipFill>
          <a:blip r:embed="rId3">
            <a:alphaModFix/>
          </a:blip>
          <a:stretch>
            <a:fillRect/>
          </a:stretch>
        </p:blipFill>
        <p:spPr>
          <a:xfrm>
            <a:off x="492750" y="1139600"/>
            <a:ext cx="8016376" cy="3552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4" name="Shape 224"/>
        <p:cNvGrpSpPr/>
        <p:nvPr/>
      </p:nvGrpSpPr>
      <p:grpSpPr>
        <a:xfrm>
          <a:off x="0" y="0"/>
          <a:ext cx="0" cy="0"/>
          <a:chOff x="0" y="0"/>
          <a:chExt cx="0" cy="0"/>
        </a:xfrm>
      </p:grpSpPr>
      <p:sp>
        <p:nvSpPr>
          <p:cNvPr id="225" name="Google Shape;225;p25"/>
          <p:cNvSpPr txBox="1"/>
          <p:nvPr>
            <p:ph type="title"/>
          </p:nvPr>
        </p:nvSpPr>
        <p:spPr>
          <a:xfrm>
            <a:off x="735600" y="367800"/>
            <a:ext cx="7038900" cy="9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accent1"/>
                </a:solidFill>
              </a:rPr>
              <a:t>RESUMEN</a:t>
            </a:r>
            <a:r>
              <a:rPr lang="en">
                <a:solidFill>
                  <a:schemeClr val="accent1"/>
                </a:solidFill>
              </a:rPr>
              <a:t> </a:t>
            </a:r>
            <a:endParaRPr>
              <a:solidFill>
                <a:schemeClr val="accent1"/>
              </a:solidFill>
            </a:endParaRPr>
          </a:p>
        </p:txBody>
      </p:sp>
      <p:sp>
        <p:nvSpPr>
          <p:cNvPr id="226" name="Google Shape;226;p25"/>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27" name="Google Shape;227;p25"/>
          <p:cNvPicPr preferRelativeResize="0"/>
          <p:nvPr/>
        </p:nvPicPr>
        <p:blipFill>
          <a:blip r:embed="rId3">
            <a:alphaModFix/>
          </a:blip>
          <a:stretch>
            <a:fillRect/>
          </a:stretch>
        </p:blipFill>
        <p:spPr>
          <a:xfrm>
            <a:off x="582525" y="1185875"/>
            <a:ext cx="7907351" cy="35114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sp>
        <p:nvSpPr>
          <p:cNvPr id="232" name="Google Shape;232;p2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accent1"/>
                </a:solidFill>
              </a:rPr>
              <a:t>REFERENCIAS</a:t>
            </a:r>
            <a:r>
              <a:rPr lang="en">
                <a:solidFill>
                  <a:schemeClr val="accent1"/>
                </a:solidFill>
              </a:rPr>
              <a:t> </a:t>
            </a:r>
            <a:endParaRPr>
              <a:solidFill>
                <a:schemeClr val="accent1"/>
              </a:solidFill>
            </a:endParaRPr>
          </a:p>
        </p:txBody>
      </p:sp>
      <p:sp>
        <p:nvSpPr>
          <p:cNvPr id="233" name="Google Shape;233;p26"/>
          <p:cNvSpPr txBox="1"/>
          <p:nvPr>
            <p:ph idx="1" type="body"/>
          </p:nvPr>
        </p:nvSpPr>
        <p:spPr>
          <a:xfrm>
            <a:off x="1237225" y="449050"/>
            <a:ext cx="7038900" cy="2754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t/>
            </a:r>
            <a:endParaRPr sz="1200">
              <a:solidFill>
                <a:srgbClr val="000000"/>
              </a:solidFill>
              <a:latin typeface="Times New Roman"/>
              <a:ea typeface="Times New Roman"/>
              <a:cs typeface="Times New Roman"/>
              <a:sym typeface="Times New Roman"/>
            </a:endParaRPr>
          </a:p>
          <a:p>
            <a:pPr indent="0" lvl="0" marL="0" rtl="0" algn="l">
              <a:spcBef>
                <a:spcPts val="0"/>
              </a:spcBef>
              <a:spcAft>
                <a:spcPts val="0"/>
              </a:spcAft>
              <a:buNone/>
            </a:pPr>
            <a:r>
              <a:rPr b="1" lang="en" sz="1400" u="sng">
                <a:solidFill>
                  <a:srgbClr val="000000"/>
                </a:solidFill>
                <a:highlight>
                  <a:srgbClr val="D9EAD3"/>
                </a:highlight>
                <a:latin typeface="Times New Roman"/>
                <a:ea typeface="Times New Roman"/>
                <a:cs typeface="Times New Roman"/>
                <a:sym typeface="Times New Roman"/>
              </a:rPr>
              <a:t>Referencias WEB:</a:t>
            </a:r>
            <a:endParaRPr sz="1200" u="sng">
              <a:solidFill>
                <a:srgbClr val="000000"/>
              </a:solidFill>
              <a:latin typeface="Times New Roman"/>
              <a:ea typeface="Times New Roman"/>
              <a:cs typeface="Times New Roman"/>
              <a:sym typeface="Times New Roman"/>
            </a:endParaRPr>
          </a:p>
          <a:p>
            <a:pPr indent="-457200" lvl="0" marL="457200" rtl="0" algn="l">
              <a:spcBef>
                <a:spcPts val="0"/>
              </a:spcBef>
              <a:spcAft>
                <a:spcPts val="0"/>
              </a:spcAft>
              <a:buNone/>
            </a:pPr>
            <a:r>
              <a:rPr lang="en" sz="1200">
                <a:solidFill>
                  <a:srgbClr val="93C47D"/>
                </a:solidFill>
                <a:latin typeface="Times New Roman"/>
                <a:ea typeface="Times New Roman"/>
                <a:cs typeface="Times New Roman"/>
                <a:sym typeface="Times New Roman"/>
              </a:rPr>
              <a:t>Android, P. (Producer). (2016). TOP 4 Mejores Aplicaciones de SEGURIDAD [Online video]. Retrieved from </a:t>
            </a:r>
            <a:r>
              <a:rPr lang="en" sz="1200" u="sng">
                <a:solidFill>
                  <a:srgbClr val="1155CC"/>
                </a:solidFill>
                <a:latin typeface="Times New Roman"/>
                <a:ea typeface="Times New Roman"/>
                <a:cs typeface="Times New Roman"/>
                <a:sym typeface="Times New Roman"/>
                <a:hlinkClick r:id="rId3"/>
              </a:rPr>
              <a:t>https://www.youtube.com/watch?v=Zv9E4E_kXdE</a:t>
            </a:r>
            <a:endParaRPr sz="1200">
              <a:solidFill>
                <a:srgbClr val="333333"/>
              </a:solidFill>
              <a:latin typeface="Times New Roman"/>
              <a:ea typeface="Times New Roman"/>
              <a:cs typeface="Times New Roman"/>
              <a:sym typeface="Times New Roman"/>
            </a:endParaRPr>
          </a:p>
          <a:p>
            <a:pPr indent="-457200" lvl="0" marL="457200" rtl="0" algn="l">
              <a:spcBef>
                <a:spcPts val="0"/>
              </a:spcBef>
              <a:spcAft>
                <a:spcPts val="0"/>
              </a:spcAft>
              <a:buNone/>
            </a:pPr>
            <a:r>
              <a:t/>
            </a:r>
            <a:endParaRPr sz="1200">
              <a:solidFill>
                <a:srgbClr val="333333"/>
              </a:solidFill>
              <a:latin typeface="Times New Roman"/>
              <a:ea typeface="Times New Roman"/>
              <a:cs typeface="Times New Roman"/>
              <a:sym typeface="Times New Roman"/>
            </a:endParaRPr>
          </a:p>
          <a:p>
            <a:pPr indent="-457200" lvl="0" marL="457200" rtl="0" algn="l">
              <a:spcBef>
                <a:spcPts val="0"/>
              </a:spcBef>
              <a:spcAft>
                <a:spcPts val="0"/>
              </a:spcAft>
              <a:buNone/>
            </a:pPr>
            <a:r>
              <a:rPr lang="en" sz="1200">
                <a:solidFill>
                  <a:srgbClr val="93C47D"/>
                </a:solidFill>
                <a:latin typeface="Times New Roman"/>
                <a:ea typeface="Times New Roman"/>
                <a:cs typeface="Times New Roman"/>
                <a:sym typeface="Times New Roman"/>
              </a:rPr>
              <a:t>¿Cómo proteger tu privacidad en internet? . (2018, August 23). In Ahi econectica. Retrieved from </a:t>
            </a:r>
            <a:r>
              <a:rPr lang="en" sz="1200" u="sng">
                <a:solidFill>
                  <a:srgbClr val="1155CC"/>
                </a:solidFill>
                <a:latin typeface="Times New Roman"/>
                <a:ea typeface="Times New Roman"/>
                <a:cs typeface="Times New Roman"/>
                <a:sym typeface="Times New Roman"/>
                <a:hlinkClick r:id="rId4"/>
              </a:rPr>
              <a:t>https://www.econectia.com/blog/proteger-privacidad-internet</a:t>
            </a:r>
            <a:r>
              <a:rPr lang="en" sz="1200">
                <a:solidFill>
                  <a:srgbClr val="333333"/>
                </a:solidFill>
                <a:latin typeface="Times New Roman"/>
                <a:ea typeface="Times New Roman"/>
                <a:cs typeface="Times New Roman"/>
                <a:sym typeface="Times New Roman"/>
              </a:rPr>
              <a:t> </a:t>
            </a:r>
            <a:endParaRPr sz="1200">
              <a:solidFill>
                <a:srgbClr val="333333"/>
              </a:solidFill>
              <a:latin typeface="Times New Roman"/>
              <a:ea typeface="Times New Roman"/>
              <a:cs typeface="Times New Roman"/>
              <a:sym typeface="Times New Roman"/>
            </a:endParaRPr>
          </a:p>
          <a:p>
            <a:pPr indent="-457200" lvl="0" marL="457200" rtl="0" algn="l">
              <a:spcBef>
                <a:spcPts val="0"/>
              </a:spcBef>
              <a:spcAft>
                <a:spcPts val="0"/>
              </a:spcAft>
              <a:buNone/>
            </a:pPr>
            <a:r>
              <a:rPr lang="en" sz="1200">
                <a:solidFill>
                  <a:srgbClr val="333333"/>
                </a:solidFill>
                <a:latin typeface="Times New Roman"/>
                <a:ea typeface="Times New Roman"/>
                <a:cs typeface="Times New Roman"/>
                <a:sym typeface="Times New Roman"/>
              </a:rPr>
              <a:t>	</a:t>
            </a:r>
            <a:endParaRPr sz="1200">
              <a:solidFill>
                <a:srgbClr val="333333"/>
              </a:solidFill>
              <a:latin typeface="Times New Roman"/>
              <a:ea typeface="Times New Roman"/>
              <a:cs typeface="Times New Roman"/>
              <a:sym typeface="Times New Roman"/>
            </a:endParaRPr>
          </a:p>
          <a:p>
            <a:pPr indent="-457200" lvl="0" marL="457200" rtl="0" algn="l">
              <a:spcBef>
                <a:spcPts val="0"/>
              </a:spcBef>
              <a:spcAft>
                <a:spcPts val="0"/>
              </a:spcAft>
              <a:buNone/>
            </a:pPr>
            <a:r>
              <a:rPr lang="en" sz="1200">
                <a:solidFill>
                  <a:srgbClr val="93C47D"/>
                </a:solidFill>
                <a:latin typeface="Times New Roman"/>
                <a:ea typeface="Times New Roman"/>
                <a:cs typeface="Times New Roman"/>
                <a:sym typeface="Times New Roman"/>
              </a:rPr>
              <a:t>Johansen, A. G. (2020). Do you worry about cyber safety? Learn some smart defenses. Retrieved from </a:t>
            </a:r>
            <a:r>
              <a:rPr lang="en" sz="1200" u="sng">
                <a:solidFill>
                  <a:srgbClr val="1155CC"/>
                </a:solidFill>
                <a:latin typeface="Times New Roman"/>
                <a:ea typeface="Times New Roman"/>
                <a:cs typeface="Times New Roman"/>
                <a:sym typeface="Times New Roman"/>
                <a:hlinkClick r:id="rId5"/>
              </a:rPr>
              <a:t>https://us.norton.com/internetsecurity-malware-what-is-cybersecurity-what-you-need-to-know.html</a:t>
            </a:r>
            <a:endParaRPr sz="1200">
              <a:solidFill>
                <a:srgbClr val="333333"/>
              </a:solidFill>
              <a:latin typeface="Times New Roman"/>
              <a:ea typeface="Times New Roman"/>
              <a:cs typeface="Times New Roman"/>
              <a:sym typeface="Times New Roman"/>
            </a:endParaRPr>
          </a:p>
          <a:p>
            <a:pPr indent="0" lvl="0" marL="0" marR="0" rtl="0" algn="l">
              <a:lnSpc>
                <a:spcPct val="115000"/>
              </a:lnSpc>
              <a:spcBef>
                <a:spcPts val="0"/>
              </a:spcBef>
              <a:spcAft>
                <a:spcPts val="0"/>
              </a:spcAft>
              <a:buNone/>
            </a:pPr>
            <a:r>
              <a:t/>
            </a:r>
            <a:endParaRPr b="1" sz="1400" u="sng">
              <a:solidFill>
                <a:srgbClr val="000000"/>
              </a:solidFill>
              <a:highlight>
                <a:srgbClr val="D9EAD3"/>
              </a:highlight>
              <a:latin typeface="Times New Roman"/>
              <a:ea typeface="Times New Roman"/>
              <a:cs typeface="Times New Roman"/>
              <a:sym typeface="Times New Roman"/>
            </a:endParaRPr>
          </a:p>
          <a:p>
            <a:pPr indent="0" lvl="0" marL="0" marR="0" rtl="0" algn="l">
              <a:lnSpc>
                <a:spcPct val="115000"/>
              </a:lnSpc>
              <a:spcBef>
                <a:spcPts val="0"/>
              </a:spcBef>
              <a:spcAft>
                <a:spcPts val="0"/>
              </a:spcAft>
              <a:buNone/>
            </a:pPr>
            <a:r>
              <a:rPr b="1" lang="en" sz="1400" u="sng">
                <a:solidFill>
                  <a:srgbClr val="000000"/>
                </a:solidFill>
                <a:highlight>
                  <a:srgbClr val="D9EAD3"/>
                </a:highlight>
                <a:latin typeface="Times New Roman"/>
                <a:ea typeface="Times New Roman"/>
                <a:cs typeface="Times New Roman"/>
                <a:sym typeface="Times New Roman"/>
              </a:rPr>
              <a:t>Referencias Biblioteca Virtual:</a:t>
            </a:r>
            <a:endParaRPr sz="1200" u="sng">
              <a:solidFill>
                <a:srgbClr val="000000"/>
              </a:solidFill>
              <a:latin typeface="Times New Roman"/>
              <a:ea typeface="Times New Roman"/>
              <a:cs typeface="Times New Roman"/>
              <a:sym typeface="Times New Roman"/>
            </a:endParaRPr>
          </a:p>
          <a:p>
            <a:pPr indent="-457200" lvl="0" marL="457200" rtl="0" algn="l">
              <a:spcBef>
                <a:spcPts val="0"/>
              </a:spcBef>
              <a:spcAft>
                <a:spcPts val="0"/>
              </a:spcAft>
              <a:buNone/>
            </a:pPr>
            <a:r>
              <a:rPr lang="en" sz="1200">
                <a:solidFill>
                  <a:srgbClr val="93C47D"/>
                </a:solidFill>
                <a:latin typeface="Times New Roman"/>
                <a:ea typeface="Times New Roman"/>
                <a:cs typeface="Times New Roman"/>
                <a:sym typeface="Times New Roman"/>
              </a:rPr>
              <a:t>Patrick O’Brien, Scott W.H. Young, Kenning Arlitsch, &amp; Karl Benedict. (2018). Protecting privacy on the web : A study of HTTPS and Google Analytics implementation in academic library websites. Online Information Review, 42(6), 734–751. </a:t>
            </a:r>
            <a:r>
              <a:rPr lang="en" sz="1200">
                <a:solidFill>
                  <a:srgbClr val="93C47D"/>
                </a:solidFill>
                <a:uFill>
                  <a:noFill/>
                </a:uFill>
                <a:latin typeface="Times New Roman"/>
                <a:ea typeface="Times New Roman"/>
                <a:cs typeface="Times New Roman"/>
                <a:sym typeface="Times New Roman"/>
                <a:hlinkClick r:id="rId6"/>
              </a:rPr>
              <a:t>https://doi.org/10.1108/OIR-02-2018-0056</a:t>
            </a:r>
            <a:r>
              <a:rPr lang="en" sz="1200">
                <a:solidFill>
                  <a:srgbClr val="93C47D"/>
                </a:solidFill>
                <a:latin typeface="Times New Roman"/>
                <a:ea typeface="Times New Roman"/>
                <a:cs typeface="Times New Roman"/>
                <a:sym typeface="Times New Roman"/>
              </a:rPr>
              <a:t> </a:t>
            </a:r>
            <a:endParaRPr sz="1200">
              <a:solidFill>
                <a:srgbClr val="93C47D"/>
              </a:solidFill>
              <a:latin typeface="Times New Roman"/>
              <a:ea typeface="Times New Roman"/>
              <a:cs typeface="Times New Roman"/>
              <a:sym typeface="Times New Roman"/>
            </a:endParaRPr>
          </a:p>
          <a:p>
            <a:pPr indent="0" lvl="0" marL="457200" rtl="0" algn="l">
              <a:spcBef>
                <a:spcPts val="0"/>
              </a:spcBef>
              <a:spcAft>
                <a:spcPts val="0"/>
              </a:spcAft>
              <a:buNone/>
            </a:pPr>
            <a:r>
              <a:t/>
            </a:r>
            <a:endParaRPr sz="1200">
              <a:solidFill>
                <a:srgbClr val="93C47D"/>
              </a:solidFill>
              <a:latin typeface="Times New Roman"/>
              <a:ea typeface="Times New Roman"/>
              <a:cs typeface="Times New Roman"/>
              <a:sym typeface="Times New Roman"/>
            </a:endParaRPr>
          </a:p>
          <a:p>
            <a:pPr indent="0" lvl="0" marL="0" rtl="0" algn="l">
              <a:spcBef>
                <a:spcPts val="0"/>
              </a:spcBef>
              <a:spcAft>
                <a:spcPts val="0"/>
              </a:spcAft>
              <a:buNone/>
            </a:pPr>
            <a:r>
              <a:rPr lang="en" sz="1200">
                <a:solidFill>
                  <a:srgbClr val="93C47D"/>
                </a:solidFill>
                <a:latin typeface="Times New Roman"/>
                <a:ea typeface="Times New Roman"/>
                <a:cs typeface="Times New Roman"/>
                <a:sym typeface="Times New Roman"/>
              </a:rPr>
              <a:t>Pérez Bernal, D. (2019). Seguridad web con Zend Framework 3. </a:t>
            </a:r>
            <a:endParaRPr sz="1200">
              <a:solidFill>
                <a:srgbClr val="93C47D"/>
              </a:solidFill>
              <a:latin typeface="Times New Roman"/>
              <a:ea typeface="Times New Roman"/>
              <a:cs typeface="Times New Roman"/>
              <a:sym typeface="Times New Roman"/>
            </a:endParaRPr>
          </a:p>
          <a:p>
            <a:pPr indent="0" lvl="0" marL="457200" rtl="0" algn="l">
              <a:spcBef>
                <a:spcPts val="0"/>
              </a:spcBef>
              <a:spcAft>
                <a:spcPts val="0"/>
              </a:spcAft>
              <a:buNone/>
            </a:pPr>
            <a:r>
              <a:t/>
            </a:r>
            <a:endParaRPr sz="1200">
              <a:solidFill>
                <a:srgbClr val="93C47D"/>
              </a:solidFill>
              <a:latin typeface="Times New Roman"/>
              <a:ea typeface="Times New Roman"/>
              <a:cs typeface="Times New Roman"/>
              <a:sym typeface="Times New Roman"/>
            </a:endParaRPr>
          </a:p>
          <a:p>
            <a:pPr indent="0" lvl="0" marL="0" rtl="0" algn="l">
              <a:spcBef>
                <a:spcPts val="0"/>
              </a:spcBef>
              <a:spcAft>
                <a:spcPts val="0"/>
              </a:spcAft>
              <a:buNone/>
            </a:pPr>
            <a:r>
              <a:rPr lang="en" sz="1200">
                <a:solidFill>
                  <a:srgbClr val="93C47D"/>
                </a:solidFill>
                <a:latin typeface="Times New Roman"/>
                <a:ea typeface="Times New Roman"/>
                <a:cs typeface="Times New Roman"/>
                <a:sym typeface="Times New Roman"/>
              </a:rPr>
              <a:t>Rodríguez Prieto, R. (2016). ¿Qué seguridad? Riesgos y Amenazas de Internet en la Seguridad		 Humana. (Spanish). Araucaria, 18(36), 391.</a:t>
            </a:r>
            <a:endParaRPr sz="1200">
              <a:solidFill>
                <a:srgbClr val="93C47D"/>
              </a:solidFill>
              <a:latin typeface="Times New Roman"/>
              <a:ea typeface="Times New Roman"/>
              <a:cs typeface="Times New Roman"/>
              <a:sym typeface="Times New Roman"/>
            </a:endParaRPr>
          </a:p>
          <a:p>
            <a:pPr indent="-457200" lvl="0" marL="457200" rtl="0" algn="l">
              <a:spcBef>
                <a:spcPts val="0"/>
              </a:spcBef>
              <a:spcAft>
                <a:spcPts val="0"/>
              </a:spcAft>
              <a:buNone/>
            </a:pPr>
            <a:r>
              <a:rPr lang="en" sz="1200">
                <a:solidFill>
                  <a:srgbClr val="333333"/>
                </a:solidFill>
                <a:latin typeface="Times New Roman"/>
                <a:ea typeface="Times New Roman"/>
                <a:cs typeface="Times New Roman"/>
                <a:sym typeface="Times New Roman"/>
              </a:rPr>
              <a:t>	</a:t>
            </a:r>
            <a:endParaRPr sz="1400">
              <a:solidFill>
                <a:srgbClr val="333333"/>
              </a:solidFill>
              <a:latin typeface="Times New Roman"/>
              <a:ea typeface="Times New Roman"/>
              <a:cs typeface="Times New Roman"/>
              <a:sym typeface="Times New Roman"/>
            </a:endParaRPr>
          </a:p>
          <a:p>
            <a:pPr indent="-279400" lvl="0" marL="330200" rtl="0" algn="l">
              <a:lnSpc>
                <a:spcPct val="200000"/>
              </a:lnSpc>
              <a:spcBef>
                <a:spcPts val="0"/>
              </a:spcBef>
              <a:spcAft>
                <a:spcPts val="0"/>
              </a:spcAft>
              <a:buNone/>
            </a:pPr>
            <a:r>
              <a:t/>
            </a:r>
            <a:endParaRPr sz="900">
              <a:solidFill>
                <a:srgbClr val="000000"/>
              </a:solidFill>
              <a:latin typeface="Times New Roman"/>
              <a:ea typeface="Times New Roman"/>
              <a:cs typeface="Times New Roman"/>
              <a:sym typeface="Times New Roman"/>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16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Google Shape;238;p27"/>
          <p:cNvSpPr txBox="1"/>
          <p:nvPr>
            <p:ph idx="1" type="body"/>
          </p:nvPr>
        </p:nvSpPr>
        <p:spPr>
          <a:xfrm>
            <a:off x="1262925" y="1532975"/>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u="sng">
                <a:solidFill>
                  <a:srgbClr val="333333"/>
                </a:solidFill>
                <a:highlight>
                  <a:srgbClr val="D9EAD3"/>
                </a:highlight>
                <a:latin typeface="Times New Roman"/>
                <a:ea typeface="Times New Roman"/>
                <a:cs typeface="Times New Roman"/>
                <a:sym typeface="Times New Roman"/>
              </a:rPr>
              <a:t>Referencias Videos:</a:t>
            </a:r>
            <a:endParaRPr b="1" sz="1400" u="sng">
              <a:solidFill>
                <a:srgbClr val="333333"/>
              </a:solidFill>
              <a:highlight>
                <a:srgbClr val="D9EAD3"/>
              </a:highlight>
              <a:latin typeface="Times New Roman"/>
              <a:ea typeface="Times New Roman"/>
              <a:cs typeface="Times New Roman"/>
              <a:sym typeface="Times New Roman"/>
            </a:endParaRPr>
          </a:p>
          <a:p>
            <a:pPr indent="0" lvl="0" marL="0" rtl="0" algn="l">
              <a:spcBef>
                <a:spcPts val="0"/>
              </a:spcBef>
              <a:spcAft>
                <a:spcPts val="0"/>
              </a:spcAft>
              <a:buNone/>
            </a:pPr>
            <a:r>
              <a:t/>
            </a:r>
            <a:endParaRPr sz="1200">
              <a:solidFill>
                <a:srgbClr val="333333"/>
              </a:solidFill>
              <a:highlight>
                <a:srgbClr val="FFFFFF"/>
              </a:highlight>
              <a:latin typeface="Times New Roman"/>
              <a:ea typeface="Times New Roman"/>
              <a:cs typeface="Times New Roman"/>
              <a:sym typeface="Times New Roman"/>
            </a:endParaRPr>
          </a:p>
          <a:p>
            <a:pPr indent="-457200" lvl="0" marL="457200" rtl="0" algn="l">
              <a:spcBef>
                <a:spcPts val="0"/>
              </a:spcBef>
              <a:spcAft>
                <a:spcPts val="0"/>
              </a:spcAft>
              <a:buNone/>
            </a:pPr>
            <a:r>
              <a:rPr lang="en" sz="1200">
                <a:solidFill>
                  <a:srgbClr val="93C47D"/>
                </a:solidFill>
                <a:latin typeface="Times New Roman"/>
                <a:ea typeface="Times New Roman"/>
                <a:cs typeface="Times New Roman"/>
                <a:sym typeface="Times New Roman"/>
              </a:rPr>
              <a:t>A Brief History of Cybersecurity. (2018, August 6). Retrieved from </a:t>
            </a:r>
            <a:r>
              <a:rPr lang="en" sz="1200">
                <a:solidFill>
                  <a:srgbClr val="3C78D8"/>
                </a:solidFill>
                <a:uFill>
                  <a:noFill/>
                </a:uFill>
                <a:latin typeface="Times New Roman"/>
                <a:ea typeface="Times New Roman"/>
                <a:cs typeface="Times New Roman"/>
                <a:sym typeface="Times New Roman"/>
                <a:hlinkClick r:id="rId3"/>
              </a:rPr>
              <a:t>https://www.youtube.com/watch?v=0323vWVL_IM</a:t>
            </a:r>
            <a:r>
              <a:rPr lang="en" sz="1200">
                <a:solidFill>
                  <a:srgbClr val="93C47D"/>
                </a:solidFill>
                <a:latin typeface="Times New Roman"/>
                <a:ea typeface="Times New Roman"/>
                <a:cs typeface="Times New Roman"/>
                <a:sym typeface="Times New Roman"/>
              </a:rPr>
              <a:t> </a:t>
            </a:r>
            <a:endParaRPr sz="1200">
              <a:solidFill>
                <a:srgbClr val="93C47D"/>
              </a:solidFill>
              <a:latin typeface="Times New Roman"/>
              <a:ea typeface="Times New Roman"/>
              <a:cs typeface="Times New Roman"/>
              <a:sym typeface="Times New Roman"/>
            </a:endParaRPr>
          </a:p>
          <a:p>
            <a:pPr indent="-457200" lvl="0" marL="457200" rtl="0" algn="l">
              <a:spcBef>
                <a:spcPts val="0"/>
              </a:spcBef>
              <a:spcAft>
                <a:spcPts val="0"/>
              </a:spcAft>
              <a:buNone/>
            </a:pPr>
            <a:r>
              <a:rPr lang="en" sz="1200">
                <a:solidFill>
                  <a:srgbClr val="93C47D"/>
                </a:solidFill>
                <a:latin typeface="Times New Roman"/>
                <a:ea typeface="Times New Roman"/>
                <a:cs typeface="Times New Roman"/>
                <a:sym typeface="Times New Roman"/>
              </a:rPr>
              <a:t>	</a:t>
            </a:r>
            <a:endParaRPr sz="1200">
              <a:solidFill>
                <a:srgbClr val="93C47D"/>
              </a:solidFill>
              <a:latin typeface="Times New Roman"/>
              <a:ea typeface="Times New Roman"/>
              <a:cs typeface="Times New Roman"/>
              <a:sym typeface="Times New Roman"/>
            </a:endParaRPr>
          </a:p>
          <a:p>
            <a:pPr indent="-457200" lvl="0" marL="457200" rtl="0" algn="l">
              <a:spcBef>
                <a:spcPts val="0"/>
              </a:spcBef>
              <a:spcAft>
                <a:spcPts val="0"/>
              </a:spcAft>
              <a:buNone/>
            </a:pPr>
            <a:r>
              <a:rPr lang="en" sz="1200">
                <a:solidFill>
                  <a:srgbClr val="93C47D"/>
                </a:solidFill>
                <a:latin typeface="Times New Roman"/>
                <a:ea typeface="Times New Roman"/>
                <a:cs typeface="Times New Roman"/>
                <a:sym typeface="Times New Roman"/>
              </a:rPr>
              <a:t>Youtube. (n.d.). Retrieved April 14, 2020, from </a:t>
            </a:r>
            <a:r>
              <a:rPr lang="en" sz="1200">
                <a:solidFill>
                  <a:srgbClr val="6D9EEB"/>
                </a:solidFill>
                <a:uFill>
                  <a:noFill/>
                </a:uFill>
                <a:latin typeface="Times New Roman"/>
                <a:ea typeface="Times New Roman"/>
                <a:cs typeface="Times New Roman"/>
                <a:sym typeface="Times New Roman"/>
                <a:hlinkClick r:id="rId4"/>
              </a:rPr>
              <a:t>https://www.youtube.com/watch?v=Wpkh-hfULgE&amp;feature=youtu.be</a:t>
            </a:r>
            <a:endParaRPr sz="1100">
              <a:solidFill>
                <a:srgbClr val="6D9EEB"/>
              </a:solidFill>
              <a:highlight>
                <a:srgbClr val="FFFFFF"/>
              </a:highlight>
              <a:latin typeface="Times New Roman"/>
              <a:ea typeface="Times New Roman"/>
              <a:cs typeface="Times New Roman"/>
              <a:sym typeface="Times New Roman"/>
            </a:endParaRPr>
          </a:p>
          <a:p>
            <a:pPr indent="0" lvl="0" marL="0" rtl="0" algn="l">
              <a:spcBef>
                <a:spcPts val="0"/>
              </a:spcBef>
              <a:spcAft>
                <a:spcPts val="1600"/>
              </a:spcAft>
              <a:buNone/>
            </a:pPr>
            <a:r>
              <a:t/>
            </a:r>
            <a:endParaRPr i="1" sz="1500">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2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rPr>
              <a:t>CONTACTOS</a:t>
            </a:r>
            <a:endParaRPr b="1">
              <a:solidFill>
                <a:schemeClr val="accent1"/>
              </a:solidFill>
            </a:endParaRPr>
          </a:p>
        </p:txBody>
      </p:sp>
      <p:sp>
        <p:nvSpPr>
          <p:cNvPr id="244" name="Google Shape;244;p28"/>
          <p:cNvSpPr txBox="1"/>
          <p:nvPr>
            <p:ph idx="1" type="body"/>
          </p:nvPr>
        </p:nvSpPr>
        <p:spPr>
          <a:xfrm>
            <a:off x="1617175" y="1556450"/>
            <a:ext cx="3846000" cy="29112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Clr>
                <a:srgbClr val="93C47D"/>
              </a:buClr>
              <a:buSzPts val="1300"/>
              <a:buChar char="●"/>
            </a:pPr>
            <a:r>
              <a:rPr lang="en">
                <a:solidFill>
                  <a:srgbClr val="93C47D"/>
                </a:solidFill>
              </a:rPr>
              <a:t>Alejandra Velasco</a:t>
            </a:r>
            <a:endParaRPr>
              <a:solidFill>
                <a:srgbClr val="93C47D"/>
              </a:solidFill>
            </a:endParaRPr>
          </a:p>
          <a:p>
            <a:pPr indent="-298450" lvl="1" marL="914400" rtl="0" algn="l">
              <a:spcBef>
                <a:spcPts val="0"/>
              </a:spcBef>
              <a:spcAft>
                <a:spcPts val="0"/>
              </a:spcAft>
              <a:buClr>
                <a:srgbClr val="93C47D"/>
              </a:buClr>
              <a:buSzPts val="1100"/>
              <a:buChar char="○"/>
            </a:pPr>
            <a:r>
              <a:rPr lang="en" u="sng">
                <a:solidFill>
                  <a:schemeClr val="hlink"/>
                </a:solidFill>
                <a:hlinkClick r:id="rId3"/>
              </a:rPr>
              <a:t>avelasco60@sagrado.edu</a:t>
            </a:r>
            <a:endParaRPr>
              <a:solidFill>
                <a:srgbClr val="93C47D"/>
              </a:solidFill>
            </a:endParaRPr>
          </a:p>
          <a:p>
            <a:pPr indent="-298450" lvl="1" marL="914400" rtl="0" algn="l">
              <a:spcBef>
                <a:spcPts val="0"/>
              </a:spcBef>
              <a:spcAft>
                <a:spcPts val="0"/>
              </a:spcAft>
              <a:buClr>
                <a:srgbClr val="93C47D"/>
              </a:buClr>
              <a:buSzPts val="1100"/>
              <a:buChar char="○"/>
            </a:pPr>
            <a:r>
              <a:rPr lang="en">
                <a:solidFill>
                  <a:srgbClr val="93C47D"/>
                </a:solidFill>
              </a:rPr>
              <a:t>@alejandravcrz_</a:t>
            </a:r>
            <a:endParaRPr>
              <a:solidFill>
                <a:srgbClr val="93C47D"/>
              </a:solidFill>
            </a:endParaRPr>
          </a:p>
          <a:p>
            <a:pPr indent="-298450" lvl="1" marL="914400" rtl="0" algn="l">
              <a:spcBef>
                <a:spcPts val="0"/>
              </a:spcBef>
              <a:spcAft>
                <a:spcPts val="0"/>
              </a:spcAft>
              <a:buClr>
                <a:srgbClr val="93C47D"/>
              </a:buClr>
              <a:buSzPts val="1100"/>
              <a:buChar char="○"/>
            </a:pPr>
            <a:r>
              <a:rPr lang="en" u="sng">
                <a:solidFill>
                  <a:schemeClr val="hlink"/>
                </a:solidFill>
                <a:latin typeface="Arial"/>
                <a:ea typeface="Arial"/>
                <a:cs typeface="Arial"/>
                <a:sym typeface="Arial"/>
                <a:hlinkClick r:id="rId4"/>
              </a:rPr>
              <a:t>https://laelixiere.fashion.blog/</a:t>
            </a:r>
            <a:endParaRPr>
              <a:solidFill>
                <a:srgbClr val="93C47D"/>
              </a:solidFill>
            </a:endParaRPr>
          </a:p>
          <a:p>
            <a:pPr indent="-311150" lvl="0" marL="457200" rtl="0" algn="l">
              <a:spcBef>
                <a:spcPts val="0"/>
              </a:spcBef>
              <a:spcAft>
                <a:spcPts val="0"/>
              </a:spcAft>
              <a:buClr>
                <a:srgbClr val="93C47D"/>
              </a:buClr>
              <a:buSzPts val="1300"/>
              <a:buChar char="●"/>
            </a:pPr>
            <a:r>
              <a:rPr lang="en">
                <a:solidFill>
                  <a:srgbClr val="93C47D"/>
                </a:solidFill>
              </a:rPr>
              <a:t>Ameliss Perez </a:t>
            </a:r>
            <a:endParaRPr>
              <a:solidFill>
                <a:srgbClr val="93C47D"/>
              </a:solidFill>
            </a:endParaRPr>
          </a:p>
          <a:p>
            <a:pPr indent="-298450" lvl="1" marL="914400" rtl="0" algn="l">
              <a:spcBef>
                <a:spcPts val="0"/>
              </a:spcBef>
              <a:spcAft>
                <a:spcPts val="0"/>
              </a:spcAft>
              <a:buClr>
                <a:srgbClr val="93C47D"/>
              </a:buClr>
              <a:buSzPts val="1100"/>
              <a:buChar char="○"/>
            </a:pPr>
            <a:r>
              <a:rPr lang="en" u="sng">
                <a:solidFill>
                  <a:schemeClr val="hlink"/>
                </a:solidFill>
                <a:hlinkClick r:id="rId5"/>
              </a:rPr>
              <a:t>aperezag57@sagrado.edu</a:t>
            </a:r>
            <a:endParaRPr>
              <a:solidFill>
                <a:srgbClr val="93C47D"/>
              </a:solidFill>
            </a:endParaRPr>
          </a:p>
          <a:p>
            <a:pPr indent="-298450" lvl="1" marL="914400" rtl="0" algn="l">
              <a:spcBef>
                <a:spcPts val="0"/>
              </a:spcBef>
              <a:spcAft>
                <a:spcPts val="0"/>
              </a:spcAft>
              <a:buClr>
                <a:srgbClr val="93C47D"/>
              </a:buClr>
              <a:buSzPts val="1100"/>
              <a:buChar char="○"/>
            </a:pPr>
            <a:r>
              <a:rPr lang="en">
                <a:solidFill>
                  <a:srgbClr val="93C47D"/>
                </a:solidFill>
              </a:rPr>
              <a:t>@Amelissp</a:t>
            </a:r>
            <a:endParaRPr>
              <a:solidFill>
                <a:srgbClr val="93C47D"/>
              </a:solidFill>
            </a:endParaRPr>
          </a:p>
          <a:p>
            <a:pPr indent="-298450" lvl="1" marL="914400" rtl="0" algn="l">
              <a:spcBef>
                <a:spcPts val="0"/>
              </a:spcBef>
              <a:spcAft>
                <a:spcPts val="0"/>
              </a:spcAft>
              <a:buSzPts val="1100"/>
              <a:buFont typeface="Arial"/>
              <a:buChar char="○"/>
            </a:pPr>
            <a:r>
              <a:rPr lang="en" u="sng">
                <a:solidFill>
                  <a:schemeClr val="hlink"/>
                </a:solidFill>
                <a:latin typeface="Arial"/>
                <a:ea typeface="Arial"/>
                <a:cs typeface="Arial"/>
                <a:sym typeface="Arial"/>
                <a:hlinkClick r:id="rId6"/>
              </a:rPr>
              <a:t>https://justsportsnews.game.blog/</a:t>
            </a:r>
            <a:endParaRPr>
              <a:solidFill>
                <a:srgbClr val="93C47D"/>
              </a:solidFill>
            </a:endParaRPr>
          </a:p>
          <a:p>
            <a:pPr indent="-311150" lvl="0" marL="457200" rtl="0" algn="l">
              <a:spcBef>
                <a:spcPts val="0"/>
              </a:spcBef>
              <a:spcAft>
                <a:spcPts val="0"/>
              </a:spcAft>
              <a:buClr>
                <a:srgbClr val="93C47D"/>
              </a:buClr>
              <a:buSzPts val="1300"/>
              <a:buChar char="●"/>
            </a:pPr>
            <a:r>
              <a:rPr lang="en">
                <a:solidFill>
                  <a:srgbClr val="93C47D"/>
                </a:solidFill>
              </a:rPr>
              <a:t>Gabriela Hernández</a:t>
            </a:r>
            <a:endParaRPr>
              <a:solidFill>
                <a:srgbClr val="93C47D"/>
              </a:solidFill>
            </a:endParaRPr>
          </a:p>
          <a:p>
            <a:pPr indent="-298450" lvl="1" marL="914400" rtl="0" algn="l">
              <a:spcBef>
                <a:spcPts val="0"/>
              </a:spcBef>
              <a:spcAft>
                <a:spcPts val="0"/>
              </a:spcAft>
              <a:buClr>
                <a:srgbClr val="93C47D"/>
              </a:buClr>
              <a:buSzPts val="1100"/>
              <a:buChar char="○"/>
            </a:pPr>
            <a:r>
              <a:rPr lang="en" u="sng">
                <a:solidFill>
                  <a:schemeClr val="hlink"/>
                </a:solidFill>
                <a:hlinkClick r:id="rId7"/>
              </a:rPr>
              <a:t>ghernande25@sagrado.edu</a:t>
            </a:r>
            <a:endParaRPr>
              <a:solidFill>
                <a:srgbClr val="93C47D"/>
              </a:solidFill>
            </a:endParaRPr>
          </a:p>
          <a:p>
            <a:pPr indent="-298450" lvl="1" marL="914400" rtl="0" algn="l">
              <a:spcBef>
                <a:spcPts val="0"/>
              </a:spcBef>
              <a:spcAft>
                <a:spcPts val="0"/>
              </a:spcAft>
              <a:buClr>
                <a:srgbClr val="93C47D"/>
              </a:buClr>
              <a:buSzPts val="1100"/>
              <a:buChar char="○"/>
            </a:pPr>
            <a:r>
              <a:rPr lang="en">
                <a:solidFill>
                  <a:srgbClr val="93C47D"/>
                </a:solidFill>
              </a:rPr>
              <a:t>@ghernande25</a:t>
            </a:r>
            <a:endParaRPr>
              <a:solidFill>
                <a:srgbClr val="93C47D"/>
              </a:solidFill>
            </a:endParaRPr>
          </a:p>
          <a:p>
            <a:pPr indent="-298450" lvl="1" marL="914400" rtl="0" algn="l">
              <a:spcBef>
                <a:spcPts val="0"/>
              </a:spcBef>
              <a:spcAft>
                <a:spcPts val="0"/>
              </a:spcAft>
              <a:buClr>
                <a:srgbClr val="93C47D"/>
              </a:buClr>
              <a:buSzPts val="1100"/>
              <a:buChar char="○"/>
            </a:pPr>
            <a:r>
              <a:rPr lang="en" sz="1300" u="sng">
                <a:solidFill>
                  <a:schemeClr val="hlink"/>
                </a:solidFill>
                <a:latin typeface="Arial"/>
                <a:ea typeface="Arial"/>
                <a:cs typeface="Arial"/>
                <a:sym typeface="Arial"/>
                <a:hlinkClick r:id="rId8"/>
              </a:rPr>
              <a:t>https://sighttravel.photo.blog</a:t>
            </a:r>
            <a:endParaRPr sz="1300">
              <a:solidFill>
                <a:srgbClr val="93C47D"/>
              </a:solidFill>
              <a:latin typeface="Arial"/>
              <a:ea typeface="Arial"/>
              <a:cs typeface="Arial"/>
              <a:sym typeface="Arial"/>
            </a:endParaRPr>
          </a:p>
          <a:p>
            <a:pPr indent="-311150" lvl="0" marL="457200" rtl="0" algn="l">
              <a:spcBef>
                <a:spcPts val="0"/>
              </a:spcBef>
              <a:spcAft>
                <a:spcPts val="0"/>
              </a:spcAft>
              <a:buClr>
                <a:srgbClr val="93C47D"/>
              </a:buClr>
              <a:buSzPts val="1300"/>
              <a:buChar char="●"/>
            </a:pPr>
            <a:r>
              <a:rPr lang="en">
                <a:solidFill>
                  <a:srgbClr val="93C47D"/>
                </a:solidFill>
                <a:latin typeface="Arial"/>
                <a:ea typeface="Arial"/>
                <a:cs typeface="Arial"/>
                <a:sym typeface="Arial"/>
              </a:rPr>
              <a:t>Ángel Perez</a:t>
            </a:r>
            <a:r>
              <a:rPr lang="en" sz="1300">
                <a:solidFill>
                  <a:srgbClr val="93C47D"/>
                </a:solidFill>
                <a:latin typeface="Arial"/>
                <a:ea typeface="Arial"/>
                <a:cs typeface="Arial"/>
                <a:sym typeface="Arial"/>
              </a:rPr>
              <a:t> </a:t>
            </a:r>
            <a:endParaRPr sz="1300">
              <a:solidFill>
                <a:srgbClr val="93C47D"/>
              </a:solidFill>
              <a:latin typeface="Arial"/>
              <a:ea typeface="Arial"/>
              <a:cs typeface="Arial"/>
              <a:sym typeface="Arial"/>
            </a:endParaRPr>
          </a:p>
          <a:p>
            <a:pPr indent="-298450" lvl="1" marL="914400" rtl="0" algn="l">
              <a:spcBef>
                <a:spcPts val="0"/>
              </a:spcBef>
              <a:spcAft>
                <a:spcPts val="0"/>
              </a:spcAft>
              <a:buClr>
                <a:srgbClr val="93C47D"/>
              </a:buClr>
              <a:buSzPts val="1100"/>
              <a:buFont typeface="Arial"/>
              <a:buChar char="○"/>
            </a:pPr>
            <a:r>
              <a:rPr lang="en">
                <a:solidFill>
                  <a:srgbClr val="93C47D"/>
                </a:solidFill>
                <a:latin typeface="Arial"/>
                <a:ea typeface="Arial"/>
                <a:cs typeface="Arial"/>
                <a:sym typeface="Arial"/>
              </a:rPr>
              <a:t>aramosde70@sagrado.edu</a:t>
            </a:r>
            <a:endParaRPr>
              <a:solidFill>
                <a:srgbClr val="93C47D"/>
              </a:solidFill>
              <a:latin typeface="Arial"/>
              <a:ea typeface="Arial"/>
              <a:cs typeface="Arial"/>
              <a:sym typeface="Arial"/>
            </a:endParaRPr>
          </a:p>
          <a:p>
            <a:pPr indent="-298450" lvl="1" marL="914400" rtl="0" algn="l">
              <a:spcBef>
                <a:spcPts val="0"/>
              </a:spcBef>
              <a:spcAft>
                <a:spcPts val="0"/>
              </a:spcAft>
              <a:buClr>
                <a:srgbClr val="93C47D"/>
              </a:buClr>
              <a:buSzPts val="1100"/>
              <a:buFont typeface="Arial"/>
              <a:buChar char="○"/>
            </a:pPr>
            <a:r>
              <a:rPr lang="en">
                <a:solidFill>
                  <a:srgbClr val="93C47D"/>
                </a:solidFill>
                <a:latin typeface="Arial"/>
                <a:ea typeface="Arial"/>
                <a:cs typeface="Arial"/>
                <a:sym typeface="Arial"/>
              </a:rPr>
              <a:t>@angeljsomar</a:t>
            </a:r>
            <a:endParaRPr>
              <a:solidFill>
                <a:srgbClr val="93C47D"/>
              </a:solidFill>
              <a:latin typeface="Arial"/>
              <a:ea typeface="Arial"/>
              <a:cs typeface="Arial"/>
              <a:sym typeface="Arial"/>
            </a:endParaRPr>
          </a:p>
          <a:p>
            <a:pPr indent="-298450" lvl="1" marL="914400" rtl="0" algn="l">
              <a:spcBef>
                <a:spcPts val="0"/>
              </a:spcBef>
              <a:spcAft>
                <a:spcPts val="0"/>
              </a:spcAft>
              <a:buClr>
                <a:srgbClr val="93C47D"/>
              </a:buClr>
              <a:buSzPts val="1100"/>
              <a:buFont typeface="Arial"/>
              <a:buChar char="○"/>
            </a:pPr>
            <a:r>
              <a:rPr lang="en" u="sng">
                <a:solidFill>
                  <a:schemeClr val="hlink"/>
                </a:solidFill>
                <a:latin typeface="Arial"/>
                <a:ea typeface="Arial"/>
                <a:cs typeface="Arial"/>
                <a:sym typeface="Arial"/>
                <a:hlinkClick r:id="rId9"/>
              </a:rPr>
              <a:t>https://boletinmeteorologico.home.blog/</a:t>
            </a:r>
            <a:endParaRPr>
              <a:solidFill>
                <a:srgbClr val="93C47D"/>
              </a:solidFill>
              <a:latin typeface="Arial"/>
              <a:ea typeface="Arial"/>
              <a:cs typeface="Arial"/>
              <a:sym typeface="Arial"/>
            </a:endParaRPr>
          </a:p>
          <a:p>
            <a:pPr indent="0" lvl="0" marL="914400" rtl="0" algn="l">
              <a:spcBef>
                <a:spcPts val="1600"/>
              </a:spcBef>
              <a:spcAft>
                <a:spcPts val="0"/>
              </a:spcAft>
              <a:buNone/>
            </a:pPr>
            <a:r>
              <a:rPr lang="en">
                <a:solidFill>
                  <a:srgbClr val="93C47D"/>
                </a:solidFill>
              </a:rPr>
              <a:t> </a:t>
            </a:r>
            <a:endParaRPr>
              <a:solidFill>
                <a:srgbClr val="93C47D"/>
              </a:solidFill>
            </a:endParaRPr>
          </a:p>
          <a:p>
            <a:pPr indent="0" lvl="0" marL="0" rtl="0" algn="l">
              <a:spcBef>
                <a:spcPts val="1600"/>
              </a:spcBef>
              <a:spcAft>
                <a:spcPts val="1600"/>
              </a:spcAft>
              <a:buNone/>
            </a:pPr>
            <a:r>
              <a:t/>
            </a:r>
            <a:endParaRPr>
              <a:solidFill>
                <a:srgbClr val="93C47D"/>
              </a:solidFill>
            </a:endParaRPr>
          </a:p>
        </p:txBody>
      </p:sp>
      <p:pic>
        <p:nvPicPr>
          <p:cNvPr id="245" name="Google Shape;245;p28"/>
          <p:cNvPicPr preferRelativeResize="0"/>
          <p:nvPr/>
        </p:nvPicPr>
        <p:blipFill>
          <a:blip r:embed="rId10">
            <a:alphaModFix/>
          </a:blip>
          <a:stretch>
            <a:fillRect/>
          </a:stretch>
        </p:blipFill>
        <p:spPr>
          <a:xfrm>
            <a:off x="3644800" y="0"/>
            <a:ext cx="1288425" cy="1288425"/>
          </a:xfrm>
          <a:prstGeom prst="rect">
            <a:avLst/>
          </a:prstGeom>
          <a:noFill/>
          <a:ln>
            <a:noFill/>
          </a:ln>
        </p:spPr>
      </p:pic>
      <p:pic>
        <p:nvPicPr>
          <p:cNvPr id="246" name="Google Shape;246;p28"/>
          <p:cNvPicPr preferRelativeResize="0"/>
          <p:nvPr/>
        </p:nvPicPr>
        <p:blipFill>
          <a:blip r:embed="rId11">
            <a:alphaModFix/>
          </a:blip>
          <a:stretch>
            <a:fillRect/>
          </a:stretch>
        </p:blipFill>
        <p:spPr>
          <a:xfrm>
            <a:off x="4700700" y="262975"/>
            <a:ext cx="762475" cy="762475"/>
          </a:xfrm>
          <a:prstGeom prst="rect">
            <a:avLst/>
          </a:prstGeom>
          <a:noFill/>
          <a:ln>
            <a:noFill/>
          </a:ln>
        </p:spPr>
      </p:pic>
      <p:pic>
        <p:nvPicPr>
          <p:cNvPr id="247" name="Google Shape;247;p28"/>
          <p:cNvPicPr preferRelativeResize="0"/>
          <p:nvPr/>
        </p:nvPicPr>
        <p:blipFill>
          <a:blip r:embed="rId12">
            <a:alphaModFix/>
          </a:blip>
          <a:stretch>
            <a:fillRect/>
          </a:stretch>
        </p:blipFill>
        <p:spPr>
          <a:xfrm>
            <a:off x="5549950" y="354299"/>
            <a:ext cx="579825" cy="5798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